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6" r:id="rId2"/>
    <p:sldId id="257" r:id="rId3"/>
    <p:sldId id="258" r:id="rId4"/>
    <p:sldId id="300" r:id="rId5"/>
    <p:sldId id="295" r:id="rId6"/>
    <p:sldId id="275" r:id="rId7"/>
    <p:sldId id="286" r:id="rId8"/>
    <p:sldId id="277" r:id="rId9"/>
    <p:sldId id="259" r:id="rId10"/>
    <p:sldId id="299" r:id="rId11"/>
    <p:sldId id="278" r:id="rId12"/>
    <p:sldId id="296" r:id="rId13"/>
    <p:sldId id="297" r:id="rId14"/>
    <p:sldId id="287" r:id="rId15"/>
    <p:sldId id="288" r:id="rId16"/>
    <p:sldId id="279" r:id="rId17"/>
    <p:sldId id="281" r:id="rId18"/>
    <p:sldId id="301" r:id="rId19"/>
    <p:sldId id="283" r:id="rId20"/>
    <p:sldId id="284" r:id="rId21"/>
    <p:sldId id="289" r:id="rId22"/>
    <p:sldId id="291" r:id="rId23"/>
    <p:sldId id="290" r:id="rId24"/>
    <p:sldId id="292" r:id="rId25"/>
    <p:sldId id="293" r:id="rId26"/>
    <p:sldId id="294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5" autoAdjust="0"/>
    <p:restoredTop sz="95232" autoAdjust="0"/>
  </p:normalViewPr>
  <p:slideViewPr>
    <p:cSldViewPr snapToGrid="0">
      <p:cViewPr varScale="1">
        <p:scale>
          <a:sx n="66" d="100"/>
          <a:sy n="66" d="100"/>
        </p:scale>
        <p:origin x="571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584A5E-CB20-410A-B8F0-4E10407C2DD2}" type="datetimeFigureOut">
              <a:rPr lang="en-US" smtClean="0"/>
              <a:pPr/>
              <a:t>11/13/2018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A5FBFB-B094-4BC1-8CB1-82E722A404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982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25 minutes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5FBFB-B094-4BC1-8CB1-82E722A404E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220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5FBFB-B094-4BC1-8CB1-82E722A404E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6883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Add photos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5FBFB-B094-4BC1-8CB1-82E722A404E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6203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Add photos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5FBFB-B094-4BC1-8CB1-82E722A404E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60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30CA1-2432-4376-AC31-13DF34E2740A}" type="datetimeFigureOut">
              <a:rPr lang="en-US" smtClean="0"/>
              <a:pPr/>
              <a:t>11/13/2018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7403F-1AC8-4FE1-9467-AA3794D4A5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09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30CA1-2432-4376-AC31-13DF34E2740A}" type="datetimeFigureOut">
              <a:rPr lang="en-US" smtClean="0"/>
              <a:pPr/>
              <a:t>11/13/2018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7403F-1AC8-4FE1-9467-AA3794D4A5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519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30CA1-2432-4376-AC31-13DF34E2740A}" type="datetimeFigureOut">
              <a:rPr lang="en-US" smtClean="0"/>
              <a:pPr/>
              <a:t>11/13/2018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7403F-1AC8-4FE1-9467-AA3794D4A5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7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30CA1-2432-4376-AC31-13DF34E2740A}" type="datetimeFigureOut">
              <a:rPr lang="en-US" smtClean="0"/>
              <a:pPr/>
              <a:t>11/13/2018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7403F-1AC8-4FE1-9467-AA3794D4A5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227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30CA1-2432-4376-AC31-13DF34E2740A}" type="datetimeFigureOut">
              <a:rPr lang="en-US" smtClean="0"/>
              <a:pPr/>
              <a:t>11/13/2018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7403F-1AC8-4FE1-9467-AA3794D4A5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934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30CA1-2432-4376-AC31-13DF34E2740A}" type="datetimeFigureOut">
              <a:rPr lang="en-US" smtClean="0"/>
              <a:pPr/>
              <a:t>11/13/2018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7403F-1AC8-4FE1-9467-AA3794D4A5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496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30CA1-2432-4376-AC31-13DF34E2740A}" type="datetimeFigureOut">
              <a:rPr lang="en-US" smtClean="0"/>
              <a:pPr/>
              <a:t>11/13/2018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7403F-1AC8-4FE1-9467-AA3794D4A5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047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30CA1-2432-4376-AC31-13DF34E2740A}" type="datetimeFigureOut">
              <a:rPr lang="en-US" smtClean="0"/>
              <a:pPr/>
              <a:t>11/13/2018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7403F-1AC8-4FE1-9467-AA3794D4A5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974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30CA1-2432-4376-AC31-13DF34E2740A}" type="datetimeFigureOut">
              <a:rPr lang="en-US" smtClean="0"/>
              <a:pPr/>
              <a:t>11/13/2018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7403F-1AC8-4FE1-9467-AA3794D4A5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509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30CA1-2432-4376-AC31-13DF34E2740A}" type="datetimeFigureOut">
              <a:rPr lang="en-US" smtClean="0"/>
              <a:pPr/>
              <a:t>11/13/2018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7403F-1AC8-4FE1-9467-AA3794D4A5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945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30CA1-2432-4376-AC31-13DF34E2740A}" type="datetimeFigureOut">
              <a:rPr lang="en-US" smtClean="0"/>
              <a:pPr/>
              <a:t>11/13/2018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7403F-1AC8-4FE1-9467-AA3794D4A5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601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930CA1-2432-4376-AC31-13DF34E2740A}" type="datetimeFigureOut">
              <a:rPr lang="en-US" smtClean="0"/>
              <a:pPr/>
              <a:t>11/13/2018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57403F-1AC8-4FE1-9467-AA3794D4A5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933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42806" y="176981"/>
            <a:ext cx="5057217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smtClean="0">
                <a:latin typeface="Calibri" pitchFamily="34" charset="0"/>
              </a:rPr>
              <a:t>The Relevance </a:t>
            </a:r>
          </a:p>
          <a:p>
            <a:pPr algn="ctr"/>
            <a:r>
              <a:rPr lang="en-US" sz="4400" b="1" dirty="0" smtClean="0">
                <a:latin typeface="Calibri" pitchFamily="34" charset="0"/>
              </a:rPr>
              <a:t>of Sediment Regime</a:t>
            </a:r>
          </a:p>
          <a:p>
            <a:pPr algn="ctr"/>
            <a:r>
              <a:rPr lang="en-US" sz="4400" b="1" dirty="0">
                <a:latin typeface="Calibri" pitchFamily="34" charset="0"/>
              </a:rPr>
              <a:t>f</a:t>
            </a:r>
            <a:r>
              <a:rPr lang="en-US" sz="4400" b="1" dirty="0" smtClean="0">
                <a:latin typeface="Calibri" pitchFamily="34" charset="0"/>
              </a:rPr>
              <a:t>or River Ecosystems</a:t>
            </a:r>
            <a:endParaRPr lang="en-US" sz="4400" b="1" dirty="0"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01115" y="3598605"/>
            <a:ext cx="481035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latin typeface="Calibri" pitchFamily="34" charset="0"/>
              </a:rPr>
              <a:t>Ellen Wohl</a:t>
            </a:r>
          </a:p>
          <a:p>
            <a:pPr algn="ctr"/>
            <a:r>
              <a:rPr lang="en-US" sz="3200" dirty="0" smtClean="0">
                <a:latin typeface="Calibri" pitchFamily="34" charset="0"/>
              </a:rPr>
              <a:t>Department of Geosciences</a:t>
            </a:r>
          </a:p>
          <a:p>
            <a:pPr algn="ctr"/>
            <a:r>
              <a:rPr lang="en-US" sz="3200" dirty="0" smtClean="0">
                <a:latin typeface="Calibri" pitchFamily="34" charset="0"/>
              </a:rPr>
              <a:t>Colorado State University</a:t>
            </a:r>
            <a:endParaRPr lang="en-US" sz="3200" dirty="0">
              <a:latin typeface="Calibri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915" y="5458009"/>
            <a:ext cx="4873162" cy="1204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93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4914" y="0"/>
            <a:ext cx="4074300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/>
              <a:t>F</a:t>
            </a:r>
            <a:r>
              <a:rPr lang="en-US" sz="2400" dirty="0" smtClean="0"/>
              <a:t>lood-pulse model for lowland	floodplain rivers 	</a:t>
            </a:r>
            <a:endParaRPr lang="en-US" sz="2400" dirty="0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3" t="2007" r="9010" b="11915"/>
          <a:stretch/>
        </p:blipFill>
        <p:spPr bwMode="auto">
          <a:xfrm>
            <a:off x="88488" y="894734"/>
            <a:ext cx="3991674" cy="5577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135330" y="6096000"/>
            <a:ext cx="2349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Tagliamento</a:t>
            </a:r>
            <a:r>
              <a:rPr lang="en-US" dirty="0" smtClean="0">
                <a:solidFill>
                  <a:schemeClr val="bg1"/>
                </a:solidFill>
              </a:rPr>
              <a:t> River, Italy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57095" y="1671484"/>
            <a:ext cx="5941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</a:t>
            </a:r>
          </a:p>
          <a:p>
            <a:r>
              <a:rPr lang="en-US" dirty="0" smtClean="0"/>
              <a:t>flow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157095" y="5658465"/>
            <a:ext cx="673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flood</a:t>
            </a:r>
          </a:p>
          <a:p>
            <a:r>
              <a:rPr lang="en-US" dirty="0" smtClean="0"/>
              <a:t>flow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157095" y="3441290"/>
            <a:ext cx="7168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mean</a:t>
            </a:r>
          </a:p>
          <a:p>
            <a:r>
              <a:rPr lang="en-US" dirty="0" smtClean="0"/>
              <a:t>flow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889437" y="6488668"/>
            <a:ext cx="4254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Tockner</a:t>
            </a:r>
            <a:r>
              <a:rPr lang="en-US" i="1" dirty="0" smtClean="0"/>
              <a:t> et al., 2000, Hydrological Processes</a:t>
            </a:r>
            <a:endParaRPr lang="en-US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132736" y="6488668"/>
            <a:ext cx="2990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Bayley et al., 1995, </a:t>
            </a:r>
            <a:r>
              <a:rPr lang="en-US" i="1" dirty="0" err="1" smtClean="0"/>
              <a:t>BioScience</a:t>
            </a:r>
            <a:endParaRPr lang="en-US" i="1" dirty="0"/>
          </a:p>
        </p:txBody>
      </p:sp>
      <p:sp>
        <p:nvSpPr>
          <p:cNvPr id="14" name="Rectangle 13"/>
          <p:cNvSpPr/>
          <p:nvPr/>
        </p:nvSpPr>
        <p:spPr>
          <a:xfrm>
            <a:off x="5069700" y="0"/>
            <a:ext cx="4074300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Flow-pulse model for braided rivers 	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9539" y="806245"/>
            <a:ext cx="2696808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88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928" y="268258"/>
            <a:ext cx="8993424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Calibri" pitchFamily="34" charset="0"/>
              </a:rPr>
              <a:t>II. How do people alter sediment regimes?</a:t>
            </a:r>
            <a:endParaRPr lang="en-US" sz="4000" dirty="0"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4756" y="1337444"/>
            <a:ext cx="8097674" cy="224676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 smtClean="0"/>
              <a:t>Changes in </a:t>
            </a:r>
          </a:p>
          <a:p>
            <a:pPr>
              <a:buFont typeface="Arial" charset="0"/>
              <a:buChar char="•"/>
            </a:pPr>
            <a:r>
              <a:rPr lang="en-US" sz="2800" dirty="0" smtClean="0"/>
              <a:t> flow regime </a:t>
            </a:r>
            <a:r>
              <a:rPr lang="en-US" sz="2400" dirty="0" smtClean="0"/>
              <a:t>(magnitude, timing, duration)</a:t>
            </a:r>
            <a:endParaRPr lang="en-US" sz="2800" dirty="0" smtClean="0"/>
          </a:p>
          <a:p>
            <a:pPr>
              <a:buFont typeface="Arial" charset="0"/>
              <a:buChar char="•"/>
            </a:pPr>
            <a:r>
              <a:rPr lang="en-US" sz="2800" dirty="0" smtClean="0"/>
              <a:t> sediment budget</a:t>
            </a:r>
          </a:p>
          <a:p>
            <a:pPr>
              <a:buFont typeface="Arial" charset="0"/>
              <a:buChar char="•"/>
            </a:pPr>
            <a:r>
              <a:rPr lang="en-US" sz="2800" dirty="0"/>
              <a:t> </a:t>
            </a:r>
            <a:r>
              <a:rPr lang="en-US" sz="2800" dirty="0" smtClean="0"/>
              <a:t>large wood regime </a:t>
            </a:r>
            <a:r>
              <a:rPr lang="en-US" sz="2400" dirty="0" smtClean="0"/>
              <a:t>(abundance, distribution)</a:t>
            </a:r>
          </a:p>
          <a:p>
            <a:pPr>
              <a:buFont typeface="Arial" charset="0"/>
              <a:buChar char="•"/>
            </a:pPr>
            <a:r>
              <a:rPr lang="en-US" sz="2800" dirty="0" smtClean="0"/>
              <a:t> valley context </a:t>
            </a:r>
            <a:r>
              <a:rPr lang="en-US" sz="2400" dirty="0" smtClean="0"/>
              <a:t>(channel geometry, connectivity)</a:t>
            </a:r>
          </a:p>
        </p:txBody>
      </p:sp>
      <p:sp>
        <p:nvSpPr>
          <p:cNvPr id="6" name="Rectangle 5"/>
          <p:cNvSpPr/>
          <p:nvPr/>
        </p:nvSpPr>
        <p:spPr>
          <a:xfrm>
            <a:off x="290341" y="4157471"/>
            <a:ext cx="8068105" cy="224676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 smtClean="0"/>
              <a:t>Resulting from</a:t>
            </a:r>
          </a:p>
          <a:p>
            <a:pPr>
              <a:buFont typeface="Arial" charset="0"/>
              <a:buChar char="•"/>
            </a:pPr>
            <a:r>
              <a:rPr lang="en-US" sz="2800" dirty="0" smtClean="0"/>
              <a:t> land use </a:t>
            </a:r>
            <a:r>
              <a:rPr lang="en-US" sz="2400" dirty="0" smtClean="0"/>
              <a:t>(land cover, topography)</a:t>
            </a:r>
            <a:endParaRPr lang="en-US" sz="2800" dirty="0" smtClean="0"/>
          </a:p>
          <a:p>
            <a:pPr>
              <a:buFont typeface="Arial" charset="0"/>
              <a:buChar char="•"/>
            </a:pPr>
            <a:r>
              <a:rPr lang="en-US" sz="2800" dirty="0" smtClean="0"/>
              <a:t> flow regulation </a:t>
            </a:r>
            <a:r>
              <a:rPr lang="en-US" sz="2400" dirty="0" smtClean="0"/>
              <a:t>(dams, diversions)</a:t>
            </a:r>
            <a:endParaRPr lang="en-US" sz="2800" dirty="0" smtClean="0"/>
          </a:p>
          <a:p>
            <a:pPr>
              <a:buFont typeface="Arial" charset="0"/>
              <a:buChar char="•"/>
            </a:pPr>
            <a:r>
              <a:rPr lang="en-US" sz="2800" dirty="0" smtClean="0"/>
              <a:t> channel engineering </a:t>
            </a:r>
          </a:p>
          <a:p>
            <a:r>
              <a:rPr lang="en-US" sz="2800" dirty="0" smtClean="0"/>
              <a:t>    </a:t>
            </a:r>
            <a:r>
              <a:rPr lang="en-US" sz="2400" dirty="0" smtClean="0"/>
              <a:t>(channelization, bank stabilization, levees, instream mining)</a:t>
            </a:r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50541" y="709647"/>
            <a:ext cx="8097674" cy="18158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 smtClean="0"/>
              <a:t>Example of land use change: urbanization</a:t>
            </a:r>
          </a:p>
          <a:p>
            <a:pPr>
              <a:buFont typeface="Arial" charset="0"/>
              <a:buChar char="•"/>
            </a:pPr>
            <a:r>
              <a:rPr lang="en-US" sz="2800" dirty="0" smtClean="0"/>
              <a:t> ↓ sediment inputs</a:t>
            </a:r>
          </a:p>
          <a:p>
            <a:pPr>
              <a:buFont typeface="Arial" charset="0"/>
              <a:buChar char="•"/>
            </a:pPr>
            <a:r>
              <a:rPr lang="en-US" sz="2800" dirty="0" smtClean="0"/>
              <a:t> ↑ water inputs </a:t>
            </a:r>
            <a:r>
              <a:rPr lang="en-US" sz="2400" dirty="0" smtClean="0"/>
              <a:t>(magnitude, rate of response)</a:t>
            </a:r>
            <a:endParaRPr lang="en-US" sz="2800" dirty="0" smtClean="0"/>
          </a:p>
          <a:p>
            <a:pPr>
              <a:buFont typeface="Arial" charset="0"/>
              <a:buChar char="•"/>
            </a:pPr>
            <a:r>
              <a:rPr lang="en-US" sz="2800" dirty="0" smtClean="0"/>
              <a:t> ↑ contaminants, ↓ organic matter</a:t>
            </a:r>
          </a:p>
        </p:txBody>
      </p:sp>
      <p:sp>
        <p:nvSpPr>
          <p:cNvPr id="5" name="Rectangle 4"/>
          <p:cNvSpPr/>
          <p:nvPr/>
        </p:nvSpPr>
        <p:spPr>
          <a:xfrm>
            <a:off x="680111" y="3509713"/>
            <a:ext cx="8097674" cy="267765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 smtClean="0"/>
              <a:t>Stream response</a:t>
            </a:r>
          </a:p>
          <a:p>
            <a:pPr>
              <a:buFont typeface="Arial" charset="0"/>
              <a:buChar char="•"/>
            </a:pPr>
            <a:r>
              <a:rPr lang="en-US" sz="2800" dirty="0" smtClean="0"/>
              <a:t> coarsening of bed sediment</a:t>
            </a:r>
          </a:p>
          <a:p>
            <a:pPr>
              <a:buFont typeface="Arial" charset="0"/>
              <a:buChar char="•"/>
            </a:pPr>
            <a:r>
              <a:rPr lang="en-US" sz="2800" dirty="0" smtClean="0"/>
              <a:t> bed &amp; bank erosion</a:t>
            </a:r>
          </a:p>
          <a:p>
            <a:pPr>
              <a:buFont typeface="Arial" charset="0"/>
              <a:buChar char="•"/>
            </a:pPr>
            <a:r>
              <a:rPr lang="en-US" sz="2800" dirty="0" smtClean="0"/>
              <a:t> increased flood hazard</a:t>
            </a:r>
          </a:p>
          <a:p>
            <a:pPr>
              <a:buFont typeface="Arial" charset="0"/>
              <a:buChar char="•"/>
            </a:pPr>
            <a:r>
              <a:rPr lang="en-US" sz="2800" dirty="0" smtClean="0"/>
              <a:t> reduced water quality</a:t>
            </a:r>
          </a:p>
          <a:p>
            <a:pPr>
              <a:buFont typeface="Arial" charset="0"/>
              <a:buChar char="•"/>
            </a:pPr>
            <a:r>
              <a:rPr lang="en-US" sz="2800" dirty="0" smtClean="0"/>
              <a:t> reduced biomass &amp; biodiversity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46076" y="382101"/>
            <a:ext cx="8097674" cy="138499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 smtClean="0"/>
              <a:t>Example of flow regulation: dam</a:t>
            </a:r>
          </a:p>
          <a:p>
            <a:pPr>
              <a:buFont typeface="Arial" charset="0"/>
              <a:buChar char="•"/>
            </a:pPr>
            <a:r>
              <a:rPr lang="en-US" sz="2800" dirty="0" smtClean="0"/>
              <a:t> ↓ downstream sediment flux</a:t>
            </a:r>
          </a:p>
          <a:p>
            <a:pPr>
              <a:buFont typeface="Arial" charset="0"/>
              <a:buChar char="•"/>
            </a:pPr>
            <a:r>
              <a:rPr lang="en-US" sz="2800" dirty="0" smtClean="0"/>
              <a:t> ∆ flow regime </a:t>
            </a:r>
            <a:r>
              <a:rPr lang="en-US" sz="2400" dirty="0" smtClean="0"/>
              <a:t>(magnitude, duration, timing, rate of change)</a:t>
            </a:r>
            <a:endParaRPr lang="en-US" sz="28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680111" y="3509713"/>
            <a:ext cx="8097674" cy="267765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 smtClean="0"/>
              <a:t>Stream response</a:t>
            </a:r>
          </a:p>
          <a:p>
            <a:pPr>
              <a:buFont typeface="Arial" charset="0"/>
              <a:buChar char="•"/>
            </a:pPr>
            <a:r>
              <a:rPr lang="en-US" sz="2800" dirty="0" smtClean="0"/>
              <a:t> coarsening of bed sediment</a:t>
            </a:r>
          </a:p>
          <a:p>
            <a:pPr>
              <a:buFont typeface="Arial" charset="0"/>
              <a:buChar char="•"/>
            </a:pPr>
            <a:r>
              <a:rPr lang="en-US" sz="2800" dirty="0" smtClean="0"/>
              <a:t> bed &amp; bank erosion</a:t>
            </a:r>
          </a:p>
          <a:p>
            <a:pPr>
              <a:buFont typeface="Arial" charset="0"/>
              <a:buChar char="•"/>
            </a:pPr>
            <a:r>
              <a:rPr lang="en-US" sz="2800" dirty="0" smtClean="0"/>
              <a:t> increased flood hazard</a:t>
            </a:r>
          </a:p>
          <a:p>
            <a:pPr>
              <a:buFont typeface="Arial" charset="0"/>
              <a:buChar char="•"/>
            </a:pPr>
            <a:r>
              <a:rPr lang="en-US" sz="2800" dirty="0" smtClean="0"/>
              <a:t> reduced water quality</a:t>
            </a:r>
          </a:p>
          <a:p>
            <a:pPr>
              <a:buFont typeface="Arial" charset="0"/>
              <a:buChar char="•"/>
            </a:pPr>
            <a:r>
              <a:rPr lang="en-US" sz="2800" dirty="0" smtClean="0"/>
              <a:t> reduced biomass &amp; biodiversity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7315" y="22598"/>
            <a:ext cx="7273466" cy="13234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Calibri" pitchFamily="34" charset="0"/>
              </a:rPr>
              <a:t>III. What are the consequences of </a:t>
            </a:r>
          </a:p>
          <a:p>
            <a:r>
              <a:rPr lang="en-US" sz="4000" dirty="0">
                <a:latin typeface="Calibri" pitchFamily="34" charset="0"/>
              </a:rPr>
              <a:t> </a:t>
            </a:r>
            <a:r>
              <a:rPr lang="en-US" sz="4000" dirty="0" smtClean="0">
                <a:latin typeface="Calibri" pitchFamily="34" charset="0"/>
              </a:rPr>
              <a:t>          altered sediment regimes?</a:t>
            </a:r>
            <a:endParaRPr lang="en-US" sz="4000" dirty="0"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553505"/>
            <a:ext cx="9144000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 smtClean="0"/>
              <a:t>Physical: altered channel geometry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2360998"/>
            <a:ext cx="9144000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 smtClean="0"/>
              <a:t>Chemical: altered water quality </a:t>
            </a:r>
            <a:r>
              <a:rPr lang="en-US" sz="2400" dirty="0" smtClean="0"/>
              <a:t>(turbidity, nutrients, heavy metals)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0" y="3072955"/>
            <a:ext cx="9144000" cy="18158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 smtClean="0"/>
              <a:t>Ecological</a:t>
            </a:r>
          </a:p>
          <a:p>
            <a:pPr>
              <a:buFont typeface="Arial" charset="0"/>
              <a:buChar char="•"/>
            </a:pPr>
            <a:r>
              <a:rPr lang="en-US" sz="2800" dirty="0" smtClean="0"/>
              <a:t> declines in habitat </a:t>
            </a:r>
            <a:r>
              <a:rPr lang="en-US" sz="2400" dirty="0" smtClean="0"/>
              <a:t>(abundance, diversity, stability)</a:t>
            </a:r>
            <a:endParaRPr lang="en-US" sz="2800" dirty="0" smtClean="0"/>
          </a:p>
          <a:p>
            <a:pPr>
              <a:buFont typeface="Arial" charset="0"/>
              <a:buChar char="•"/>
            </a:pPr>
            <a:r>
              <a:rPr lang="en-US" sz="2800" dirty="0" smtClean="0"/>
              <a:t> reduced connectivity </a:t>
            </a:r>
            <a:r>
              <a:rPr lang="en-US" sz="2400" dirty="0" smtClean="0"/>
              <a:t>(channel-floodplain, surface-subsurface)</a:t>
            </a:r>
            <a:endParaRPr lang="en-US" sz="2800" dirty="0" smtClean="0"/>
          </a:p>
          <a:p>
            <a:pPr>
              <a:buFont typeface="Arial" charset="0"/>
              <a:buChar char="•"/>
            </a:pPr>
            <a:r>
              <a:rPr lang="en-US" sz="2800" dirty="0" smtClean="0"/>
              <a:t> reduced biodiversity &amp; abundance</a:t>
            </a:r>
            <a:endParaRPr lang="en-US" sz="3200" dirty="0"/>
          </a:p>
        </p:txBody>
      </p:sp>
      <p:sp>
        <p:nvSpPr>
          <p:cNvPr id="8" name="Rectangle 7"/>
          <p:cNvSpPr/>
          <p:nvPr/>
        </p:nvSpPr>
        <p:spPr>
          <a:xfrm>
            <a:off x="0" y="5110358"/>
            <a:ext cx="9144000" cy="175432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 smtClean="0"/>
              <a:t>Hazards</a:t>
            </a:r>
          </a:p>
          <a:p>
            <a:pPr>
              <a:buFont typeface="Arial" charset="0"/>
              <a:buChar char="•"/>
            </a:pPr>
            <a:r>
              <a:rPr lang="en-US" sz="2800" dirty="0" smtClean="0"/>
              <a:t> decreased channel stability </a:t>
            </a:r>
            <a:r>
              <a:rPr lang="en-US" sz="2400" dirty="0" smtClean="0"/>
              <a:t>(lateral migration, erosion/   </a:t>
            </a:r>
          </a:p>
          <a:p>
            <a:r>
              <a:rPr lang="en-US" sz="2400" dirty="0" smtClean="0"/>
              <a:t>     aggradation, flooding)</a:t>
            </a:r>
            <a:endParaRPr lang="en-US" sz="2800" dirty="0" smtClean="0"/>
          </a:p>
          <a:p>
            <a:pPr>
              <a:buFont typeface="Arial" charset="0"/>
              <a:buChar char="•"/>
            </a:pPr>
            <a:r>
              <a:rPr lang="en-US" sz="2800" dirty="0" smtClean="0"/>
              <a:t> altered downstream fluxes of sediment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011382" y="86424"/>
            <a:ext cx="1288473" cy="4572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973907" y="86419"/>
            <a:ext cx="1288473" cy="4572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872834" y="1028540"/>
            <a:ext cx="1704109" cy="4572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4696809" y="1042390"/>
            <a:ext cx="1704109" cy="4572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554179" y="1970652"/>
            <a:ext cx="2604655" cy="80356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4364299" y="1970647"/>
            <a:ext cx="2604655" cy="80356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1011379" y="3245276"/>
            <a:ext cx="1357745" cy="40178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918484" y="3231423"/>
            <a:ext cx="1454605" cy="45719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249378" y="4215097"/>
            <a:ext cx="1316182" cy="37407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2175149" y="4201242"/>
            <a:ext cx="1205345" cy="38792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6095987" y="4977107"/>
            <a:ext cx="1205345" cy="38792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4059378" y="5004818"/>
            <a:ext cx="1316182" cy="37407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720426" y="4589172"/>
            <a:ext cx="2272146" cy="6096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4738250" y="5337327"/>
            <a:ext cx="1939637" cy="51261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5098470" y="4173523"/>
            <a:ext cx="928255" cy="34636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own Arrow 32"/>
          <p:cNvSpPr/>
          <p:nvPr/>
        </p:nvSpPr>
        <p:spPr>
          <a:xfrm>
            <a:off x="5486400" y="640614"/>
            <a:ext cx="221673" cy="346363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Down Arrow 33"/>
          <p:cNvSpPr/>
          <p:nvPr/>
        </p:nvSpPr>
        <p:spPr>
          <a:xfrm>
            <a:off x="5472546" y="1568868"/>
            <a:ext cx="221673" cy="346363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Down Arrow 34"/>
          <p:cNvSpPr/>
          <p:nvPr/>
        </p:nvSpPr>
        <p:spPr>
          <a:xfrm>
            <a:off x="5430982" y="2829633"/>
            <a:ext cx="221673" cy="346363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Down Arrow 35"/>
          <p:cNvSpPr/>
          <p:nvPr/>
        </p:nvSpPr>
        <p:spPr>
          <a:xfrm>
            <a:off x="5417128" y="3757887"/>
            <a:ext cx="221673" cy="346363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Down Arrow 36"/>
          <p:cNvSpPr/>
          <p:nvPr/>
        </p:nvSpPr>
        <p:spPr>
          <a:xfrm>
            <a:off x="5472545" y="4589156"/>
            <a:ext cx="221673" cy="720439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Down Arrow 37"/>
          <p:cNvSpPr/>
          <p:nvPr/>
        </p:nvSpPr>
        <p:spPr>
          <a:xfrm>
            <a:off x="1524000" y="640614"/>
            <a:ext cx="221673" cy="346363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Down Arrow 38"/>
          <p:cNvSpPr/>
          <p:nvPr/>
        </p:nvSpPr>
        <p:spPr>
          <a:xfrm>
            <a:off x="1537855" y="1568869"/>
            <a:ext cx="221673" cy="346363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Down Arrow 39"/>
          <p:cNvSpPr/>
          <p:nvPr/>
        </p:nvSpPr>
        <p:spPr>
          <a:xfrm>
            <a:off x="1524000" y="2857342"/>
            <a:ext cx="221673" cy="346363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Down Arrow 40"/>
          <p:cNvSpPr/>
          <p:nvPr/>
        </p:nvSpPr>
        <p:spPr>
          <a:xfrm>
            <a:off x="1704110" y="3716323"/>
            <a:ext cx="180108" cy="817417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Down Arrow 41"/>
          <p:cNvSpPr/>
          <p:nvPr/>
        </p:nvSpPr>
        <p:spPr>
          <a:xfrm>
            <a:off x="1191490" y="3716321"/>
            <a:ext cx="207819" cy="540326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>
              <a:rot lat="0" lon="0" rev="186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Down Arrow 42"/>
          <p:cNvSpPr/>
          <p:nvPr/>
        </p:nvSpPr>
        <p:spPr>
          <a:xfrm>
            <a:off x="5943600" y="4519884"/>
            <a:ext cx="207819" cy="540326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>
              <a:rot lat="0" lon="0" rev="30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Down Arrow 43"/>
          <p:cNvSpPr/>
          <p:nvPr/>
        </p:nvSpPr>
        <p:spPr>
          <a:xfrm>
            <a:off x="2105891" y="3674757"/>
            <a:ext cx="207819" cy="540326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>
              <a:rot lat="0" lon="0" rev="30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Down Arrow 44"/>
          <p:cNvSpPr/>
          <p:nvPr/>
        </p:nvSpPr>
        <p:spPr>
          <a:xfrm>
            <a:off x="5084618" y="4519884"/>
            <a:ext cx="207819" cy="540326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>
              <a:rot lat="0" lon="0" rev="186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97535" y="141842"/>
            <a:ext cx="1243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+ sediment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987636" y="141842"/>
            <a:ext cx="1198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- sediment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724400" y="1083951"/>
            <a:ext cx="1646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 bed grain size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86691" y="1083951"/>
            <a:ext cx="1646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Δ</a:t>
            </a:r>
            <a:r>
              <a:rPr lang="en-US" dirty="0" smtClean="0"/>
              <a:t> bed grain size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461169" y="1998356"/>
            <a:ext cx="242887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      </a:t>
            </a:r>
            <a:r>
              <a:rPr lang="el-GR" dirty="0" smtClean="0"/>
              <a:t>Δ</a:t>
            </a:r>
            <a:r>
              <a:rPr lang="en-US" dirty="0" smtClean="0"/>
              <a:t> bedforms</a:t>
            </a:r>
          </a:p>
          <a:p>
            <a:r>
              <a:rPr lang="en-US" sz="1600" dirty="0" smtClean="0"/>
              <a:t>(type, dimension, mobility)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623449" y="1998356"/>
            <a:ext cx="242887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      </a:t>
            </a:r>
            <a:r>
              <a:rPr lang="el-GR" dirty="0" smtClean="0"/>
              <a:t>Δ</a:t>
            </a:r>
            <a:r>
              <a:rPr lang="en-US" dirty="0" smtClean="0"/>
              <a:t> bedforms</a:t>
            </a:r>
          </a:p>
          <a:p>
            <a:r>
              <a:rPr lang="en-US" sz="1600" dirty="0" smtClean="0"/>
              <a:t>(type, dimension, mobility)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4932216" y="3272982"/>
            <a:ext cx="14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bank erosion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97524" y="3231417"/>
            <a:ext cx="1305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aggradation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51153" y="4700011"/>
            <a:ext cx="2360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floodplain aggradation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215885" y="4201457"/>
            <a:ext cx="1149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Δ</a:t>
            </a:r>
            <a:r>
              <a:rPr lang="en-US" dirty="0" smtClean="0"/>
              <a:t> gradient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31270" y="4215103"/>
            <a:ext cx="1225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Δ</a:t>
            </a:r>
            <a:r>
              <a:rPr lang="en-US" dirty="0" smtClean="0"/>
              <a:t> planform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141885" y="5018672"/>
            <a:ext cx="1225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Δ</a:t>
            </a:r>
            <a:r>
              <a:rPr lang="en-US" dirty="0" smtClean="0"/>
              <a:t> planform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097852" y="4159683"/>
            <a:ext cx="949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incision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147582" y="4970805"/>
            <a:ext cx="1149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Δ</a:t>
            </a:r>
            <a:r>
              <a:rPr lang="en-US" dirty="0" smtClean="0"/>
              <a:t> gradient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724395" y="5420454"/>
            <a:ext cx="1939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floodplain erosion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1635930" y="6211669"/>
            <a:ext cx="2594044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l-GR" dirty="0" smtClean="0"/>
              <a:t>Δ</a:t>
            </a:r>
            <a:r>
              <a:rPr lang="en-US" dirty="0" smtClean="0"/>
              <a:t> habitat, thermal regime</a:t>
            </a:r>
          </a:p>
          <a:p>
            <a:pPr algn="ctr"/>
            <a:r>
              <a:rPr lang="en-US" dirty="0" smtClean="0"/>
              <a:t>&amp; disturbance regime</a:t>
            </a:r>
            <a:endParaRPr lang="en-US" sz="1600" dirty="0"/>
          </a:p>
        </p:txBody>
      </p:sp>
      <p:sp>
        <p:nvSpPr>
          <p:cNvPr id="47" name="Down Arrow 46"/>
          <p:cNvSpPr>
            <a:spLocks noChangeAspect="1"/>
          </p:cNvSpPr>
          <p:nvPr/>
        </p:nvSpPr>
        <p:spPr>
          <a:xfrm>
            <a:off x="1958041" y="5423950"/>
            <a:ext cx="484909" cy="822960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>
              <a:rot lat="0" lon="0" rev="1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Down Arrow 47"/>
          <p:cNvSpPr>
            <a:spLocks noChangeAspect="1"/>
          </p:cNvSpPr>
          <p:nvPr/>
        </p:nvSpPr>
        <p:spPr>
          <a:xfrm>
            <a:off x="4022365" y="5436558"/>
            <a:ext cx="454099" cy="822960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>
              <a:rot lat="0" lon="0" rev="186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7178722" y="229672"/>
            <a:ext cx="1364777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 smtClean="0"/>
              <a:t>Physical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925592" y="6406780"/>
            <a:ext cx="3189399" cy="40011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2000" i="1" dirty="0" err="1" smtClean="0"/>
              <a:t>Wohl</a:t>
            </a:r>
            <a:r>
              <a:rPr lang="en-US" sz="2000" i="1" dirty="0" smtClean="0"/>
              <a:t> et al., 2015, </a:t>
            </a:r>
            <a:r>
              <a:rPr lang="en-US" sz="2000" i="1" dirty="0" err="1" smtClean="0"/>
              <a:t>BioScience</a:t>
            </a:r>
            <a:endParaRPr lang="en-US" sz="20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3" grpId="0"/>
      <p:bldP spid="4" grpId="0"/>
      <p:bldP spid="6" grpId="0"/>
      <p:bldP spid="5" grpId="0"/>
      <p:bldP spid="8" grpId="0"/>
      <p:bldP spid="7" grpId="0"/>
      <p:bldP spid="10" grpId="0"/>
      <p:bldP spid="9" grpId="0"/>
      <p:bldP spid="13" grpId="0"/>
      <p:bldP spid="16" grpId="0"/>
      <p:bldP spid="14" grpId="0"/>
      <p:bldP spid="15" grpId="0"/>
      <p:bldP spid="11" grpId="0"/>
      <p:bldP spid="17" grpId="0"/>
      <p:bldP spid="12" grpId="0"/>
      <p:bldP spid="46" grpId="0" animBg="1"/>
      <p:bldP spid="47" grpId="0" animBg="1"/>
      <p:bldP spid="48" grpId="0" animBg="1"/>
      <p:bldP spid="5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4882" y="218327"/>
            <a:ext cx="8168186" cy="9541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 smtClean="0"/>
              <a:t>Case study</a:t>
            </a:r>
          </a:p>
          <a:p>
            <a:pPr>
              <a:buFont typeface="Arial" charset="0"/>
              <a:buChar char="•"/>
            </a:pPr>
            <a:r>
              <a:rPr lang="en-US" sz="2800" dirty="0" smtClean="0"/>
              <a:t> flow regulation &amp; rivers of the US Great Plains</a:t>
            </a:r>
            <a:endParaRPr lang="en-US" sz="2400" dirty="0" smtClean="0"/>
          </a:p>
        </p:txBody>
      </p:sp>
      <p:pic>
        <p:nvPicPr>
          <p:cNvPr id="4" name="Picture 2" descr="Pair C Kearney Bridge E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6" y="1537648"/>
            <a:ext cx="9027638" cy="429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765732" y="5338547"/>
            <a:ext cx="4021742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dirty="0" smtClean="0"/>
              <a:t>Platte </a:t>
            </a:r>
            <a:r>
              <a:rPr lang="en-US" altLang="en-US" sz="2000" dirty="0"/>
              <a:t>River near Kearney, </a:t>
            </a:r>
            <a:r>
              <a:rPr lang="en-US" altLang="en-US" sz="2000" dirty="0" smtClean="0"/>
              <a:t>Nebraska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39486" y="1610436"/>
            <a:ext cx="652743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1938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231874" y="1585415"/>
            <a:ext cx="652743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1988</a:t>
            </a:r>
            <a:endParaRPr lang="en-US" dirty="0"/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72480" y="5941323"/>
            <a:ext cx="8739508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dirty="0" smtClean="0"/>
              <a:t>substantial increase in riparian vegetation (darker gray color) &amp; channel narrowing</a:t>
            </a:r>
          </a:p>
          <a:p>
            <a:r>
              <a:rPr lang="en-US" altLang="en-US" sz="2000" dirty="0" smtClean="0"/>
              <a:t>habitat loss: endangered fish &amp; bird species</a:t>
            </a:r>
            <a:endParaRPr lang="en-US" alt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491319" y="1651375"/>
            <a:ext cx="984116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i="1" dirty="0" smtClean="0"/>
              <a:t>braided</a:t>
            </a:r>
            <a:endParaRPr lang="en-US" sz="2000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4819934" y="1640002"/>
            <a:ext cx="1646989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i="1" dirty="0" smtClean="0"/>
              <a:t>anastomosing</a:t>
            </a:r>
            <a:endParaRPr lang="en-US" sz="20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4882" y="218327"/>
            <a:ext cx="8168186" cy="9541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 smtClean="0"/>
              <a:t>Case study</a:t>
            </a:r>
          </a:p>
          <a:p>
            <a:pPr>
              <a:buFont typeface="Arial" charset="0"/>
              <a:buChar char="•"/>
            </a:pPr>
            <a:r>
              <a:rPr lang="en-US" sz="2800" dirty="0" smtClean="0"/>
              <a:t> dams &amp; the Colorado River ecosystem</a:t>
            </a:r>
            <a:endParaRPr lang="en-US" sz="2400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363" y="1622936"/>
            <a:ext cx="6673875" cy="403061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519949" y="2025444"/>
            <a:ext cx="2117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  <a:r>
              <a:rPr lang="en-US" dirty="0" smtClean="0"/>
              <a:t>re-dam hydrograph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482645" y="3141406"/>
            <a:ext cx="2210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post-dam hydrograph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165987" y="3490452"/>
            <a:ext cx="167148" cy="973393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654709" y="2536723"/>
            <a:ext cx="2018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experimental flood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4572001" y="2812026"/>
            <a:ext cx="98322" cy="78658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4882" y="218327"/>
            <a:ext cx="8168186" cy="298543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 smtClean="0"/>
              <a:t>Negative effects of dam</a:t>
            </a:r>
          </a:p>
          <a:p>
            <a:pPr>
              <a:buFont typeface="Arial" charset="0"/>
              <a:buChar char="•"/>
            </a:pPr>
            <a:r>
              <a:rPr lang="en-US" sz="2800" dirty="0" smtClean="0"/>
              <a:t> eliminates downstream sediment flux</a:t>
            </a:r>
          </a:p>
          <a:p>
            <a:r>
              <a:rPr lang="en-US" sz="2800" dirty="0" smtClean="0"/>
              <a:t>    </a:t>
            </a:r>
            <a:r>
              <a:rPr lang="en-US" sz="2400" dirty="0" smtClean="0"/>
              <a:t>(importance of tributaries)</a:t>
            </a:r>
          </a:p>
          <a:p>
            <a:pPr>
              <a:buFont typeface="Arial" charset="0"/>
              <a:buChar char="•"/>
            </a:pPr>
            <a:r>
              <a:rPr lang="en-US" sz="2800" dirty="0" smtClean="0"/>
              <a:t> alters flow hydrograph</a:t>
            </a:r>
            <a:r>
              <a:rPr lang="en-US" sz="2400" dirty="0" smtClean="0"/>
              <a:t> </a:t>
            </a:r>
          </a:p>
          <a:p>
            <a:r>
              <a:rPr lang="en-US" sz="2400" dirty="0" smtClean="0"/>
              <a:t>     (magnitude &amp; duration of peak, rate change)</a:t>
            </a:r>
          </a:p>
          <a:p>
            <a:pPr>
              <a:buFont typeface="Arial" charset="0"/>
              <a:buChar char="•"/>
            </a:pPr>
            <a:r>
              <a:rPr lang="en-US" sz="2400" dirty="0" smtClean="0"/>
              <a:t> </a:t>
            </a:r>
            <a:r>
              <a:rPr lang="en-US" sz="2800" dirty="0" smtClean="0"/>
              <a:t>changes water thermal regime</a:t>
            </a:r>
            <a:endParaRPr lang="en-US" sz="2400" dirty="0" smtClean="0"/>
          </a:p>
          <a:p>
            <a:r>
              <a:rPr lang="en-US" sz="2400" dirty="0" smtClean="0"/>
              <a:t>      (bottom release = cold water)</a:t>
            </a:r>
            <a:endParaRPr lang="en-US" sz="28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407158" y="3741725"/>
            <a:ext cx="8168186" cy="224676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2800" dirty="0" smtClean="0"/>
              <a:t> eliminates longitudinal fish migration &amp; limits use of</a:t>
            </a:r>
          </a:p>
          <a:p>
            <a:r>
              <a:rPr lang="en-US" sz="2800" dirty="0" smtClean="0"/>
              <a:t>   floodplain habitat</a:t>
            </a:r>
          </a:p>
          <a:p>
            <a:pPr>
              <a:buFont typeface="Arial" charset="0"/>
              <a:buChar char="•"/>
            </a:pPr>
            <a:r>
              <a:rPr lang="en-US" sz="2800" dirty="0" smtClean="0"/>
              <a:t> alters channel-margin habitat</a:t>
            </a:r>
          </a:p>
          <a:p>
            <a:r>
              <a:rPr lang="en-US" sz="2800" dirty="0" smtClean="0"/>
              <a:t>    </a:t>
            </a:r>
            <a:r>
              <a:rPr lang="en-US" sz="2400" dirty="0" smtClean="0"/>
              <a:t>(riparian zone, backwaters)</a:t>
            </a:r>
            <a:endParaRPr lang="en-US" sz="2800" dirty="0" smtClean="0"/>
          </a:p>
          <a:p>
            <a:pPr>
              <a:buFont typeface="Arial" charset="0"/>
              <a:buChar char="•"/>
            </a:pPr>
            <a:r>
              <a:rPr lang="en-US" sz="2800" dirty="0" smtClean="0"/>
              <a:t> limits recreational camping sites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20080101_3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48" y="-12070"/>
            <a:ext cx="9157648" cy="6869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872" y="363794"/>
            <a:ext cx="8701293" cy="13234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Calibri" pitchFamily="34" charset="0"/>
              </a:rPr>
              <a:t>IV. How can a balanced sediment regime </a:t>
            </a:r>
          </a:p>
          <a:p>
            <a:r>
              <a:rPr lang="en-US" sz="4000" dirty="0" smtClean="0">
                <a:latin typeface="Calibri" pitchFamily="34" charset="0"/>
              </a:rPr>
              <a:t>         be designed?</a:t>
            </a:r>
            <a:endParaRPr lang="en-US" sz="4000" dirty="0"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7420" y="2137055"/>
            <a:ext cx="8693625" cy="224676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 smtClean="0"/>
              <a:t>A balanced sediment regime = the energy of flow available to transport sediment is in balance with sediment supply:</a:t>
            </a:r>
          </a:p>
          <a:p>
            <a:endParaRPr lang="en-US" sz="2800" dirty="0" smtClean="0"/>
          </a:p>
          <a:p>
            <a:r>
              <a:rPr lang="en-US" sz="2800" dirty="0" smtClean="0"/>
              <a:t>River form remains </a:t>
            </a:r>
            <a:r>
              <a:rPr lang="en-US" sz="2800" b="1" dirty="0" smtClean="0"/>
              <a:t>dynamically stable </a:t>
            </a:r>
            <a:r>
              <a:rPr lang="en-US" sz="2800" dirty="0" smtClean="0"/>
              <a:t>over a specified time period. </a:t>
            </a:r>
          </a:p>
        </p:txBody>
      </p:sp>
      <p:sp>
        <p:nvSpPr>
          <p:cNvPr id="6" name="Rectangle 5"/>
          <p:cNvSpPr/>
          <p:nvPr/>
        </p:nvSpPr>
        <p:spPr>
          <a:xfrm>
            <a:off x="230471" y="4874605"/>
            <a:ext cx="8623110" cy="138499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 smtClean="0"/>
              <a:t>In a management context, a balanced sediment regime is one that results in a channel that transports the sediment supplied to it with the available flow. 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6480" y="68240"/>
            <a:ext cx="8730532" cy="63094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Calibri" pitchFamily="34" charset="0"/>
              </a:rPr>
              <a:t>Outline</a:t>
            </a:r>
          </a:p>
          <a:p>
            <a:endParaRPr lang="en-US" sz="3600" dirty="0">
              <a:latin typeface="Calibri" pitchFamily="34" charset="0"/>
            </a:endParaRPr>
          </a:p>
          <a:p>
            <a:r>
              <a:rPr lang="en-US" sz="3200" dirty="0" smtClean="0">
                <a:latin typeface="Calibri" pitchFamily="34" charset="0"/>
              </a:rPr>
              <a:t>What is a sediment regime?  </a:t>
            </a:r>
          </a:p>
          <a:p>
            <a:endParaRPr lang="en-US" sz="2400" dirty="0">
              <a:latin typeface="Calibri" pitchFamily="34" charset="0"/>
            </a:endParaRPr>
          </a:p>
          <a:p>
            <a:r>
              <a:rPr lang="en-US" sz="3200" dirty="0" smtClean="0">
                <a:latin typeface="Calibri" pitchFamily="34" charset="0"/>
              </a:rPr>
              <a:t>How do people alter sediment regimes? </a:t>
            </a:r>
            <a:endParaRPr lang="en-US" sz="2400" dirty="0">
              <a:latin typeface="Calibri" pitchFamily="34" charset="0"/>
            </a:endParaRPr>
          </a:p>
          <a:p>
            <a:endParaRPr lang="en-US" sz="2400" dirty="0">
              <a:latin typeface="Calibri" pitchFamily="34" charset="0"/>
            </a:endParaRPr>
          </a:p>
          <a:p>
            <a:r>
              <a:rPr lang="en-US" sz="3200" dirty="0" smtClean="0">
                <a:latin typeface="Calibri" pitchFamily="34" charset="0"/>
              </a:rPr>
              <a:t>What are the consequences of </a:t>
            </a:r>
          </a:p>
          <a:p>
            <a:r>
              <a:rPr lang="en-US" sz="3200" dirty="0">
                <a:latin typeface="Calibri" pitchFamily="34" charset="0"/>
              </a:rPr>
              <a:t> </a:t>
            </a:r>
            <a:r>
              <a:rPr lang="en-US" sz="3200" dirty="0" smtClean="0">
                <a:latin typeface="Calibri" pitchFamily="34" charset="0"/>
              </a:rPr>
              <a:t>   altered sediment regimes? </a:t>
            </a:r>
          </a:p>
          <a:p>
            <a:endParaRPr lang="en-US" sz="3200" dirty="0">
              <a:solidFill>
                <a:schemeClr val="bg1"/>
              </a:solidFill>
              <a:latin typeface="Calibri" pitchFamily="34" charset="0"/>
            </a:endParaRPr>
          </a:p>
          <a:p>
            <a:r>
              <a:rPr lang="en-US" sz="3200" dirty="0" smtClean="0">
                <a:latin typeface="Calibri" pitchFamily="34" charset="0"/>
              </a:rPr>
              <a:t>How can a balanced sediment regime be designed?</a:t>
            </a:r>
          </a:p>
          <a:p>
            <a:r>
              <a:rPr lang="en-US" sz="3200" dirty="0">
                <a:latin typeface="Calibri" pitchFamily="34" charset="0"/>
              </a:rPr>
              <a:t> </a:t>
            </a:r>
            <a:r>
              <a:rPr lang="en-US" sz="3200" dirty="0" smtClean="0">
                <a:latin typeface="Calibri" pitchFamily="34" charset="0"/>
              </a:rPr>
              <a:t> </a:t>
            </a:r>
            <a:endParaRPr lang="en-US" sz="2400" dirty="0" smtClean="0">
              <a:solidFill>
                <a:schemeClr val="bg1"/>
              </a:solidFill>
              <a:latin typeface="Calibri" pitchFamily="34" charset="0"/>
            </a:endParaRPr>
          </a:p>
          <a:p>
            <a:endParaRPr lang="en-US" sz="2400" dirty="0">
              <a:latin typeface="Calibri" pitchFamily="34" charset="0"/>
            </a:endParaRPr>
          </a:p>
          <a:p>
            <a:endParaRPr lang="en-US" sz="3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18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20080101_3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48" y="-12070"/>
            <a:ext cx="9157648" cy="6869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1538" y="324430"/>
            <a:ext cx="8495733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 smtClean="0"/>
              <a:t>Key management questions:</a:t>
            </a:r>
          </a:p>
        </p:txBody>
      </p:sp>
      <p:sp>
        <p:nvSpPr>
          <p:cNvPr id="4" name="Rectangle 3"/>
          <p:cNvSpPr/>
          <p:nvPr/>
        </p:nvSpPr>
        <p:spPr>
          <a:xfrm>
            <a:off x="227460" y="2742359"/>
            <a:ext cx="8495733" cy="138499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 smtClean="0"/>
              <a:t>What river system structure &amp; function can be achieved under a modified flow regime and balanced sediment regime? 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216088" y="1598222"/>
            <a:ext cx="8495733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 smtClean="0"/>
              <a:t>What are the supplies of water and sediment?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20080101_3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48" y="-12070"/>
            <a:ext cx="9157648" cy="6869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5186" y="269833"/>
            <a:ext cx="8495733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 smtClean="0"/>
              <a:t>Potential metrics for assessing sediment dynamics</a:t>
            </a:r>
          </a:p>
        </p:txBody>
      </p:sp>
      <p:sp>
        <p:nvSpPr>
          <p:cNvPr id="5" name="Rectangle 4"/>
          <p:cNvSpPr/>
          <p:nvPr/>
        </p:nvSpPr>
        <p:spPr>
          <a:xfrm>
            <a:off x="227461" y="1282047"/>
            <a:ext cx="8495733" cy="224676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 smtClean="0"/>
              <a:t>1. Sediment flux</a:t>
            </a:r>
          </a:p>
          <a:p>
            <a:pPr>
              <a:buFont typeface="Arial" charset="0"/>
              <a:buChar char="•"/>
            </a:pPr>
            <a:r>
              <a:rPr lang="en-US" sz="2800" dirty="0" smtClean="0"/>
              <a:t> suspended sediment </a:t>
            </a:r>
            <a:r>
              <a:rPr lang="en-US" sz="2400" dirty="0" smtClean="0"/>
              <a:t>(concentration, grain-size distribution)</a:t>
            </a:r>
            <a:endParaRPr lang="en-US" sz="2800" dirty="0" smtClean="0"/>
          </a:p>
          <a:p>
            <a:pPr>
              <a:buFont typeface="Arial" charset="0"/>
              <a:buChar char="•"/>
            </a:pPr>
            <a:r>
              <a:rPr lang="en-US" sz="2800" dirty="0" smtClean="0"/>
              <a:t> bed-material sediment </a:t>
            </a:r>
            <a:r>
              <a:rPr lang="en-US" sz="2400" dirty="0" smtClean="0"/>
              <a:t>(volume per unit time, grain size)</a:t>
            </a:r>
            <a:endParaRPr lang="en-US" sz="2800" dirty="0" smtClean="0"/>
          </a:p>
          <a:p>
            <a:pPr>
              <a:buFont typeface="Arial" charset="0"/>
              <a:buChar char="•"/>
            </a:pPr>
            <a:r>
              <a:rPr lang="en-US" sz="2800" dirty="0" smtClean="0"/>
              <a:t> reservoir sedimentation</a:t>
            </a:r>
          </a:p>
          <a:p>
            <a:pPr>
              <a:buFont typeface="Arial" charset="0"/>
              <a:buChar char="•"/>
            </a:pPr>
            <a:r>
              <a:rPr lang="en-US" sz="2800" dirty="0" smtClean="0"/>
              <a:t> sediment balance via CSR or S*</a:t>
            </a:r>
          </a:p>
        </p:txBody>
      </p:sp>
      <p:sp>
        <p:nvSpPr>
          <p:cNvPr id="7" name="Rectangle 6"/>
          <p:cNvSpPr/>
          <p:nvPr/>
        </p:nvSpPr>
        <p:spPr>
          <a:xfrm>
            <a:off x="243383" y="3822805"/>
            <a:ext cx="8495733" cy="224676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 smtClean="0"/>
              <a:t>Capacity Supply Ratio (CSR)         </a:t>
            </a:r>
            <a:r>
              <a:rPr lang="en-US" sz="2400" i="1" dirty="0" smtClean="0"/>
              <a:t>(Soar &amp; Thorne, 2001)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33" name="Picture 9" descr="C:\Users\ellenw\Desktop\Picture1.png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1000052" y="4731793"/>
            <a:ext cx="6678387" cy="9144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634018" y="5903893"/>
            <a:ext cx="3327193" cy="9541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CSR &gt; 1    erosion</a:t>
            </a:r>
          </a:p>
          <a:p>
            <a:r>
              <a:rPr lang="en-US" sz="2800" dirty="0" smtClean="0"/>
              <a:t>CSR &lt; 1    aggradation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20080101_3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6" y="639"/>
            <a:ext cx="9123362" cy="684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338917" y="9947"/>
                <a:ext cx="8495733" cy="256615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2800" dirty="0" smtClean="0"/>
                  <a:t>S*  </a:t>
                </a:r>
                <a:r>
                  <a:rPr lang="en-US" sz="2400" dirty="0" smtClean="0"/>
                  <a:t>indicator of potential for aggradation or degradation in 	response to changes in water &amp; sediment supply</a:t>
                </a:r>
                <a:endParaRPr lang="en-US" sz="2800" dirty="0" smtClean="0"/>
              </a:p>
              <a:p>
                <a:r>
                  <a:rPr lang="en-US" sz="2000" i="1" dirty="0" smtClean="0"/>
                  <a:t>(Schmidt &amp; </a:t>
                </a:r>
                <a:r>
                  <a:rPr lang="en-US" sz="2000" i="1" dirty="0" err="1" smtClean="0"/>
                  <a:t>Wilcock</a:t>
                </a:r>
                <a:r>
                  <a:rPr lang="en-US" sz="2000" i="1" dirty="0" smtClean="0"/>
                  <a:t>, 2008, Water Resources Research)</a:t>
                </a:r>
              </a:p>
              <a:p>
                <a:endParaRPr lang="en-US" sz="28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0.5 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0.75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 smtClean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917" y="9947"/>
                <a:ext cx="8495733" cy="2566152"/>
              </a:xfrm>
              <a:prstGeom prst="rect">
                <a:avLst/>
              </a:prstGeom>
              <a:blipFill rotWithShape="0">
                <a:blip r:embed="rId3" cstate="print"/>
                <a:stretch>
                  <a:fillRect l="-1508" t="-2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38647" y="2831967"/>
                <a:ext cx="8495733" cy="3899786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𝑝𝑜𝑠𝑡</m:t>
                        </m:r>
                      </m:num>
                      <m:den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𝑟𝑒</m:t>
                        </m:r>
                      </m:den>
                    </m:f>
                  </m:oMath>
                </a14:m>
                <a:r>
                  <a:rPr lang="en-US" sz="2800" dirty="0" smtClean="0"/>
                  <a:t>,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∗ 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𝐷𝑝𝑜𝑠𝑡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𝐷𝑝𝑟𝑒</m:t>
                        </m:r>
                      </m:den>
                    </m:f>
                  </m:oMath>
                </a14:m>
                <a:r>
                  <a:rPr lang="en-US" sz="2800" dirty="0" smtClean="0"/>
                  <a:t>,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𝑄𝑝𝑜𝑠𝑡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𝑄𝑝𝑟𝑒</m:t>
                        </m:r>
                      </m:den>
                    </m:f>
                  </m:oMath>
                </a14:m>
                <a:endParaRPr lang="en-US" sz="2800" dirty="0" smtClean="0"/>
              </a:p>
              <a:p>
                <a:r>
                  <a:rPr lang="en-US" sz="2800" dirty="0"/>
                  <a:t> </a:t>
                </a:r>
                <a:r>
                  <a:rPr lang="en-US" sz="2800" dirty="0" smtClean="0"/>
                  <a:t>    sediment 	grain 		  discharge</a:t>
                </a:r>
              </a:p>
              <a:p>
                <a:r>
                  <a:rPr lang="en-US" sz="2800" dirty="0"/>
                  <a:t> </a:t>
                </a:r>
                <a:r>
                  <a:rPr lang="en-US" sz="2800" dirty="0" smtClean="0"/>
                  <a:t>       supply               size</a:t>
                </a:r>
              </a:p>
              <a:p>
                <a:endParaRPr lang="en-US" sz="2800" dirty="0"/>
              </a:p>
              <a:p>
                <a:r>
                  <a:rPr lang="en-US" sz="2400" dirty="0" smtClean="0"/>
                  <a:t>S = slope needed to transport sediment supplied</a:t>
                </a:r>
                <a:endParaRPr lang="en-US" sz="2400" dirty="0"/>
              </a:p>
              <a:p>
                <a:r>
                  <a:rPr lang="en-US" sz="2400" dirty="0" smtClean="0"/>
                  <a:t>S* &gt; 1 means increase in S needed to transport post-dam</a:t>
                </a:r>
              </a:p>
              <a:p>
                <a:r>
                  <a:rPr lang="en-US" sz="2400" dirty="0"/>
                  <a:t> </a:t>
                </a:r>
                <a:r>
                  <a:rPr lang="en-US" sz="2400" dirty="0" smtClean="0"/>
                  <a:t> sediment supply for specified change in flow</a:t>
                </a:r>
              </a:p>
              <a:p>
                <a:r>
                  <a:rPr lang="en-US" sz="2400" dirty="0" smtClean="0"/>
                  <a:t>S* &lt; 1 means pre-dam S is larger than now needed &amp;</a:t>
                </a:r>
              </a:p>
              <a:p>
                <a:r>
                  <a:rPr lang="en-US" sz="2400" dirty="0"/>
                  <a:t> </a:t>
                </a:r>
                <a:r>
                  <a:rPr lang="en-US" sz="2400" dirty="0" smtClean="0"/>
                  <a:t> sediment deficit is predicted</a:t>
                </a: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647" y="2831967"/>
                <a:ext cx="8495733" cy="3899786"/>
              </a:xfrm>
              <a:prstGeom prst="rect">
                <a:avLst/>
              </a:prstGeom>
              <a:blipFill rotWithShape="0">
                <a:blip r:embed="rId4" cstate="print"/>
                <a:stretch>
                  <a:fillRect l="-1149" b="-2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20080101_3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48" y="-12070"/>
            <a:ext cx="9157648" cy="6869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79778" y="269833"/>
            <a:ext cx="8495733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 smtClean="0"/>
              <a:t>Potential metrics for assessing sediment dynamics</a:t>
            </a:r>
          </a:p>
        </p:txBody>
      </p:sp>
      <p:sp>
        <p:nvSpPr>
          <p:cNvPr id="4" name="Rectangle 3"/>
          <p:cNvSpPr/>
          <p:nvPr/>
        </p:nvSpPr>
        <p:spPr>
          <a:xfrm>
            <a:off x="257032" y="1243379"/>
            <a:ext cx="8495733" cy="298543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 smtClean="0"/>
              <a:t>2. Channel geometry</a:t>
            </a:r>
          </a:p>
          <a:p>
            <a:pPr>
              <a:buFont typeface="Arial" charset="0"/>
              <a:buChar char="•"/>
            </a:pPr>
            <a:r>
              <a:rPr lang="en-US" sz="2800" dirty="0" smtClean="0"/>
              <a:t> cross-sectional channel geometry </a:t>
            </a:r>
            <a:r>
              <a:rPr lang="en-US" sz="2000" dirty="0" smtClean="0"/>
              <a:t>(width, depth, bedform type &amp; </a:t>
            </a:r>
          </a:p>
          <a:p>
            <a:r>
              <a:rPr lang="en-US" sz="2000" dirty="0" smtClean="0"/>
              <a:t>     dimensions, bank stability, pool volume)</a:t>
            </a:r>
            <a:endParaRPr lang="en-US" sz="2400" dirty="0" smtClean="0"/>
          </a:p>
          <a:p>
            <a:pPr>
              <a:buFont typeface="Arial" charset="0"/>
              <a:buChar char="•"/>
            </a:pPr>
            <a:r>
              <a:rPr lang="en-US" sz="2800" dirty="0" smtClean="0"/>
              <a:t> bars &amp; islands </a:t>
            </a:r>
            <a:r>
              <a:rPr lang="en-US" sz="2000" dirty="0" smtClean="0"/>
              <a:t>(number &amp; successional stages)</a:t>
            </a:r>
            <a:endParaRPr lang="en-US" sz="2800" dirty="0" smtClean="0"/>
          </a:p>
          <a:p>
            <a:pPr>
              <a:buFont typeface="Arial" charset="0"/>
              <a:buChar char="•"/>
            </a:pPr>
            <a:r>
              <a:rPr lang="en-US" sz="2800" dirty="0" smtClean="0"/>
              <a:t> bed substrate </a:t>
            </a:r>
            <a:r>
              <a:rPr lang="en-US" sz="2000" dirty="0" smtClean="0"/>
              <a:t>(grain size distribution, particle stability)</a:t>
            </a:r>
            <a:endParaRPr lang="en-US" sz="2800" dirty="0" smtClean="0"/>
          </a:p>
          <a:p>
            <a:pPr>
              <a:buFont typeface="Arial" charset="0"/>
              <a:buChar char="•"/>
            </a:pPr>
            <a:r>
              <a:rPr lang="en-US" sz="2800" dirty="0" smtClean="0"/>
              <a:t> channel planform </a:t>
            </a:r>
            <a:r>
              <a:rPr lang="en-US" sz="2000" dirty="0" smtClean="0"/>
              <a:t>(sinuosity, number of channels)</a:t>
            </a:r>
            <a:endParaRPr lang="en-US" sz="2800" dirty="0" smtClean="0"/>
          </a:p>
          <a:p>
            <a:pPr>
              <a:buFont typeface="Arial" charset="0"/>
              <a:buChar char="•"/>
            </a:pPr>
            <a:r>
              <a:rPr lang="en-US" sz="2800" dirty="0" smtClean="0"/>
              <a:t> floodplain </a:t>
            </a:r>
            <a:r>
              <a:rPr lang="en-US" sz="2000" dirty="0" smtClean="0"/>
              <a:t>(extent, turnover time, habitat diversity)</a:t>
            </a:r>
            <a:endParaRPr lang="en-US" sz="28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259307" y="4718448"/>
            <a:ext cx="8495733" cy="9541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 smtClean="0"/>
              <a:t>3. Vegetation patterns</a:t>
            </a:r>
          </a:p>
          <a:p>
            <a:pPr>
              <a:buFont typeface="Arial" charset="0"/>
              <a:buChar char="•"/>
            </a:pPr>
            <a:r>
              <a:rPr lang="en-US" sz="2800" dirty="0" smtClean="0"/>
              <a:t> spatial heterogeneity of species &amp; plant ages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872" y="363794"/>
            <a:ext cx="4084708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Calibri" pitchFamily="34" charset="0"/>
              </a:rPr>
              <a:t>V. Moving Forward</a:t>
            </a:r>
            <a:endParaRPr lang="en-US" sz="4000" dirty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1776" y="1516396"/>
            <a:ext cx="8693625" cy="138499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 smtClean="0"/>
              <a:t>Current understanding &amp; tools allow us to predict the trajectories of river change in response to changes in sediment regime. </a:t>
            </a:r>
          </a:p>
        </p:txBody>
      </p:sp>
      <p:sp>
        <p:nvSpPr>
          <p:cNvPr id="5" name="Rectangle 4"/>
          <p:cNvSpPr/>
          <p:nvPr/>
        </p:nvSpPr>
        <p:spPr>
          <a:xfrm>
            <a:off x="204717" y="3891119"/>
            <a:ext cx="8693625" cy="18158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 smtClean="0"/>
              <a:t>Measures of sediment balance can be used to determine whether the relative sediment supply is increasing or decreasing within a river segment &amp; to assess the magnitude of change.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3662" y="302359"/>
            <a:ext cx="8693625" cy="138499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 smtClean="0"/>
              <a:t>These variables can also be used to design management that creates a balanced sediment regime &amp; facilitates channel stability. </a:t>
            </a:r>
          </a:p>
        </p:txBody>
      </p:sp>
      <p:sp>
        <p:nvSpPr>
          <p:cNvPr id="4" name="Rectangle 3"/>
          <p:cNvSpPr/>
          <p:nvPr/>
        </p:nvSpPr>
        <p:spPr>
          <a:xfrm>
            <a:off x="217698" y="3443619"/>
            <a:ext cx="8693625" cy="18158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 smtClean="0"/>
              <a:t>A channel in dynamic equilibrium may not necessarily create the desired river system structure &amp; function required to support native biota – </a:t>
            </a:r>
            <a:r>
              <a:rPr lang="en-US" sz="2800" b="1" dirty="0" smtClean="0"/>
              <a:t>channel stability in itself may not always be a sufficient management goal</a:t>
            </a:r>
            <a:r>
              <a:rPr lang="en-US" sz="2800" dirty="0" smtClean="0"/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9305" y="170431"/>
            <a:ext cx="8693625" cy="18158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 smtClean="0"/>
              <a:t>An understanding of sediment regime can be used to manage for a </a:t>
            </a:r>
            <a:r>
              <a:rPr lang="en-US" sz="2800" b="1" dirty="0" smtClean="0"/>
              <a:t>dynamically stable channel </a:t>
            </a:r>
            <a:r>
              <a:rPr lang="en-US" sz="2800" dirty="0" smtClean="0"/>
              <a:t>in which water and sediment interact to create the habitat &amp; disturbance regime needed to support river biota. </a:t>
            </a:r>
          </a:p>
        </p:txBody>
      </p:sp>
      <p:sp>
        <p:nvSpPr>
          <p:cNvPr id="4" name="Rectangle 3"/>
          <p:cNvSpPr/>
          <p:nvPr/>
        </p:nvSpPr>
        <p:spPr>
          <a:xfrm>
            <a:off x="218363" y="3200233"/>
            <a:ext cx="8693625" cy="286232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dirty="0" smtClean="0"/>
              <a:t>With the tools and understanding currently available, there is no justification for managing river systems without explicitly considering sediment regime &amp; every incentive to do so.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6354432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Calibri" pitchFamily="34" charset="0"/>
              </a:rPr>
              <a:t>I. What is a sediment regime?</a:t>
            </a:r>
            <a:endParaRPr lang="en-US" sz="4000" dirty="0"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007617"/>
            <a:ext cx="4121624" cy="35394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 smtClean="0"/>
              <a:t>Sediment regime includes inputs and outputs of mobile sediment from a length of channel &amp; storage of sediment within the channel and floodplain over a specified time interval. </a:t>
            </a:r>
            <a:endParaRPr lang="en-US" sz="2800" dirty="0"/>
          </a:p>
        </p:txBody>
      </p:sp>
      <p:sp>
        <p:nvSpPr>
          <p:cNvPr id="33" name="Freeform 32"/>
          <p:cNvSpPr/>
          <p:nvPr/>
        </p:nvSpPr>
        <p:spPr>
          <a:xfrm>
            <a:off x="5551141" y="1717962"/>
            <a:ext cx="1551710" cy="3837709"/>
          </a:xfrm>
          <a:custGeom>
            <a:avLst/>
            <a:gdLst>
              <a:gd name="connsiteX0" fmla="*/ 1551710 w 1551710"/>
              <a:gd name="connsiteY0" fmla="*/ 0 h 3837709"/>
              <a:gd name="connsiteX1" fmla="*/ 651164 w 1551710"/>
              <a:gd name="connsiteY1" fmla="*/ 845128 h 3837709"/>
              <a:gd name="connsiteX2" fmla="*/ 1330037 w 1551710"/>
              <a:gd name="connsiteY2" fmla="*/ 2244437 h 3837709"/>
              <a:gd name="connsiteX3" fmla="*/ 0 w 1551710"/>
              <a:gd name="connsiteY3" fmla="*/ 3837709 h 3837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1710" h="3837709">
                <a:moveTo>
                  <a:pt x="1551710" y="0"/>
                </a:moveTo>
                <a:cubicBezTo>
                  <a:pt x="1119909" y="235527"/>
                  <a:pt x="688109" y="471055"/>
                  <a:pt x="651164" y="845128"/>
                </a:cubicBezTo>
                <a:cubicBezTo>
                  <a:pt x="614219" y="1219201"/>
                  <a:pt x="1438564" y="1745674"/>
                  <a:pt x="1330037" y="2244437"/>
                </a:cubicBezTo>
                <a:cubicBezTo>
                  <a:pt x="1221510" y="2743201"/>
                  <a:pt x="610755" y="3290455"/>
                  <a:pt x="0" y="3837709"/>
                </a:cubicBezTo>
              </a:path>
            </a:pathLst>
          </a:cu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Down Arrow 33"/>
          <p:cNvSpPr/>
          <p:nvPr/>
        </p:nvSpPr>
        <p:spPr>
          <a:xfrm>
            <a:off x="7185965" y="3491347"/>
            <a:ext cx="304800" cy="484909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7102838" y="983673"/>
            <a:ext cx="1769715" cy="80021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 upstream inputs</a:t>
            </a:r>
          </a:p>
          <a:p>
            <a:r>
              <a:rPr lang="en-US" sz="1400" dirty="0" smtClean="0"/>
              <a:t>      suspended load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bed load</a:t>
            </a:r>
            <a:endParaRPr lang="en-US" sz="1400" dirty="0"/>
          </a:p>
        </p:txBody>
      </p:sp>
      <p:sp>
        <p:nvSpPr>
          <p:cNvPr id="36" name="TextBox 35"/>
          <p:cNvSpPr txBox="1"/>
          <p:nvPr/>
        </p:nvSpPr>
        <p:spPr>
          <a:xfrm>
            <a:off x="3819311" y="5874327"/>
            <a:ext cx="2202783" cy="80021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 downstream outputs</a:t>
            </a:r>
          </a:p>
          <a:p>
            <a:r>
              <a:rPr lang="en-US" sz="1400" dirty="0" smtClean="0"/>
              <a:t>      suspended load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bed load</a:t>
            </a:r>
            <a:endParaRPr lang="en-US" sz="1400" dirty="0"/>
          </a:p>
        </p:txBody>
      </p:sp>
      <p:sp>
        <p:nvSpPr>
          <p:cNvPr id="37" name="TextBox 36"/>
          <p:cNvSpPr txBox="1"/>
          <p:nvPr/>
        </p:nvSpPr>
        <p:spPr>
          <a:xfrm>
            <a:off x="7577561" y="3325090"/>
            <a:ext cx="1465722" cy="123110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 lateral inputs</a:t>
            </a:r>
          </a:p>
          <a:p>
            <a:r>
              <a:rPr lang="en-US" sz="1400" dirty="0" smtClean="0"/>
              <a:t>      uplands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tributary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floodplain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banks</a:t>
            </a:r>
            <a:endParaRPr lang="en-US" sz="1400" dirty="0"/>
          </a:p>
        </p:txBody>
      </p:sp>
      <p:sp>
        <p:nvSpPr>
          <p:cNvPr id="38" name="TextBox 37"/>
          <p:cNvSpPr txBox="1"/>
          <p:nvPr/>
        </p:nvSpPr>
        <p:spPr>
          <a:xfrm>
            <a:off x="4487994" y="4170217"/>
            <a:ext cx="1611595" cy="80021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 lateral outputs</a:t>
            </a:r>
            <a:endParaRPr lang="en-US" sz="1400" dirty="0" smtClean="0"/>
          </a:p>
          <a:p>
            <a:r>
              <a:rPr lang="en-US" sz="1400" dirty="0"/>
              <a:t> </a:t>
            </a:r>
            <a:r>
              <a:rPr lang="en-US" sz="1400" dirty="0" smtClean="0"/>
              <a:t>     floodplain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banks</a:t>
            </a:r>
            <a:endParaRPr lang="en-US" sz="1400" dirty="0"/>
          </a:p>
        </p:txBody>
      </p:sp>
      <p:sp>
        <p:nvSpPr>
          <p:cNvPr id="39" name="Down Arrow 38"/>
          <p:cNvSpPr/>
          <p:nvPr/>
        </p:nvSpPr>
        <p:spPr>
          <a:xfrm>
            <a:off x="6881165" y="1260764"/>
            <a:ext cx="304800" cy="484909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scene3d>
            <a:camera prst="orthographicFront">
              <a:rot lat="0" lon="0" rev="186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39"/>
          <p:cNvSpPr/>
          <p:nvPr/>
        </p:nvSpPr>
        <p:spPr>
          <a:xfrm>
            <a:off x="5010801" y="1607127"/>
            <a:ext cx="1551710" cy="3837709"/>
          </a:xfrm>
          <a:custGeom>
            <a:avLst/>
            <a:gdLst>
              <a:gd name="connsiteX0" fmla="*/ 1551710 w 1551710"/>
              <a:gd name="connsiteY0" fmla="*/ 0 h 3837709"/>
              <a:gd name="connsiteX1" fmla="*/ 651164 w 1551710"/>
              <a:gd name="connsiteY1" fmla="*/ 845128 h 3837709"/>
              <a:gd name="connsiteX2" fmla="*/ 1330037 w 1551710"/>
              <a:gd name="connsiteY2" fmla="*/ 2244437 h 3837709"/>
              <a:gd name="connsiteX3" fmla="*/ 0 w 1551710"/>
              <a:gd name="connsiteY3" fmla="*/ 3837709 h 3837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1710" h="3837709">
                <a:moveTo>
                  <a:pt x="1551710" y="0"/>
                </a:moveTo>
                <a:cubicBezTo>
                  <a:pt x="1119909" y="235527"/>
                  <a:pt x="688109" y="471055"/>
                  <a:pt x="651164" y="845128"/>
                </a:cubicBezTo>
                <a:cubicBezTo>
                  <a:pt x="614219" y="1219201"/>
                  <a:pt x="1438564" y="1745674"/>
                  <a:pt x="1330037" y="2244437"/>
                </a:cubicBezTo>
                <a:cubicBezTo>
                  <a:pt x="1221510" y="2743201"/>
                  <a:pt x="610755" y="3290455"/>
                  <a:pt x="0" y="3837709"/>
                </a:cubicBezTo>
              </a:path>
            </a:pathLst>
          </a:cu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5551129" y="2466109"/>
            <a:ext cx="1164101" cy="123110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 storage</a:t>
            </a:r>
          </a:p>
          <a:p>
            <a:r>
              <a:rPr lang="en-US" sz="1400" dirty="0" smtClean="0"/>
              <a:t>      floodplain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bed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banks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bars</a:t>
            </a:r>
          </a:p>
        </p:txBody>
      </p:sp>
      <p:sp>
        <p:nvSpPr>
          <p:cNvPr id="42" name="Down Arrow 41"/>
          <p:cNvSpPr/>
          <p:nvPr/>
        </p:nvSpPr>
        <p:spPr>
          <a:xfrm>
            <a:off x="5772801" y="3851565"/>
            <a:ext cx="304800" cy="484909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Down Arrow 42"/>
          <p:cNvSpPr/>
          <p:nvPr/>
        </p:nvSpPr>
        <p:spPr>
          <a:xfrm>
            <a:off x="5080074" y="5472546"/>
            <a:ext cx="304800" cy="484909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scene3d>
            <a:camera prst="orthographicFront">
              <a:rot lat="0" lon="0" rev="19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43"/>
          <p:cNvSpPr/>
          <p:nvPr/>
        </p:nvSpPr>
        <p:spPr>
          <a:xfrm>
            <a:off x="3957856" y="1468582"/>
            <a:ext cx="1482436" cy="3699163"/>
          </a:xfrm>
          <a:custGeom>
            <a:avLst/>
            <a:gdLst>
              <a:gd name="connsiteX0" fmla="*/ 1482436 w 1482436"/>
              <a:gd name="connsiteY0" fmla="*/ 0 h 3699163"/>
              <a:gd name="connsiteX1" fmla="*/ 1039091 w 1482436"/>
              <a:gd name="connsiteY1" fmla="*/ 678873 h 3699163"/>
              <a:gd name="connsiteX2" fmla="*/ 886691 w 1482436"/>
              <a:gd name="connsiteY2" fmla="*/ 2119745 h 3699163"/>
              <a:gd name="connsiteX3" fmla="*/ 0 w 1482436"/>
              <a:gd name="connsiteY3" fmla="*/ 3699163 h 3699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2436" h="3699163">
                <a:moveTo>
                  <a:pt x="1482436" y="0"/>
                </a:moveTo>
                <a:cubicBezTo>
                  <a:pt x="1310409" y="162791"/>
                  <a:pt x="1138382" y="325582"/>
                  <a:pt x="1039091" y="678873"/>
                </a:cubicBezTo>
                <a:cubicBezTo>
                  <a:pt x="939800" y="1032164"/>
                  <a:pt x="1059873" y="1616363"/>
                  <a:pt x="886691" y="2119745"/>
                </a:cubicBezTo>
                <a:cubicBezTo>
                  <a:pt x="713509" y="2623127"/>
                  <a:pt x="356754" y="3161145"/>
                  <a:pt x="0" y="3699163"/>
                </a:cubicBezTo>
              </a:path>
            </a:pathLst>
          </a:cu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/>
          <p:cNvSpPr/>
          <p:nvPr/>
        </p:nvSpPr>
        <p:spPr>
          <a:xfrm>
            <a:off x="6881165" y="1856509"/>
            <a:ext cx="914400" cy="4003964"/>
          </a:xfrm>
          <a:custGeom>
            <a:avLst/>
            <a:gdLst>
              <a:gd name="connsiteX0" fmla="*/ 914400 w 914400"/>
              <a:gd name="connsiteY0" fmla="*/ 0 h 4003964"/>
              <a:gd name="connsiteX1" fmla="*/ 678873 w 914400"/>
              <a:gd name="connsiteY1" fmla="*/ 706582 h 4003964"/>
              <a:gd name="connsiteX2" fmla="*/ 803564 w 914400"/>
              <a:gd name="connsiteY2" fmla="*/ 2286000 h 4003964"/>
              <a:gd name="connsiteX3" fmla="*/ 762000 w 914400"/>
              <a:gd name="connsiteY3" fmla="*/ 3311236 h 4003964"/>
              <a:gd name="connsiteX4" fmla="*/ 0 w 914400"/>
              <a:gd name="connsiteY4" fmla="*/ 4003964 h 4003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" h="4003964">
                <a:moveTo>
                  <a:pt x="914400" y="0"/>
                </a:moveTo>
                <a:cubicBezTo>
                  <a:pt x="805873" y="162791"/>
                  <a:pt x="697346" y="325582"/>
                  <a:pt x="678873" y="706582"/>
                </a:cubicBezTo>
                <a:cubicBezTo>
                  <a:pt x="660400" y="1087582"/>
                  <a:pt x="789709" y="1851891"/>
                  <a:pt x="803564" y="2286000"/>
                </a:cubicBezTo>
                <a:cubicBezTo>
                  <a:pt x="817419" y="2720109"/>
                  <a:pt x="895927" y="3024909"/>
                  <a:pt x="762000" y="3311236"/>
                </a:cubicBezTo>
                <a:cubicBezTo>
                  <a:pt x="628073" y="3597563"/>
                  <a:pt x="314036" y="3800763"/>
                  <a:pt x="0" y="4003964"/>
                </a:cubicBezTo>
              </a:path>
            </a:pathLst>
          </a:cu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447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</p:pic>
      <p:sp>
        <p:nvSpPr>
          <p:cNvPr id="3" name="Rectangle 2"/>
          <p:cNvSpPr/>
          <p:nvPr/>
        </p:nvSpPr>
        <p:spPr>
          <a:xfrm>
            <a:off x="459473" y="423044"/>
            <a:ext cx="8168186" cy="18158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 smtClean="0"/>
              <a:t>Two-part conceptual framework for understanding sediment regimes:</a:t>
            </a:r>
          </a:p>
          <a:p>
            <a:pPr marL="571500" indent="-571500">
              <a:buAutoNum type="romanUcPeriod"/>
            </a:pPr>
            <a:r>
              <a:rPr lang="en-US" sz="2800" dirty="0" smtClean="0"/>
              <a:t>Sediment budget</a:t>
            </a:r>
          </a:p>
          <a:p>
            <a:pPr marL="571500" indent="-571500">
              <a:buAutoNum type="romanUcPeriod"/>
            </a:pPr>
            <a:r>
              <a:rPr lang="en-US" sz="2800" dirty="0" smtClean="0"/>
              <a:t>Water &amp; sediment interactions in a valley context</a:t>
            </a:r>
          </a:p>
        </p:txBody>
      </p:sp>
      <p:pic>
        <p:nvPicPr>
          <p:cNvPr id="4" name="Picture 2" descr="C:\Users\ellenw\Pictures\screen saver\GANP 208 Gates of the Arcti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8550" y="2351512"/>
            <a:ext cx="5972691" cy="448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3165987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 smtClean="0"/>
              <a:t>Sediment Budget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01166" y="1351348"/>
            <a:ext cx="2330638" cy="80021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Basin Scale</a:t>
            </a:r>
          </a:p>
          <a:p>
            <a:r>
              <a:rPr lang="en-US" sz="1400" dirty="0" smtClean="0"/>
              <a:t>(10</a:t>
            </a:r>
            <a:r>
              <a:rPr lang="en-US" sz="1400" baseline="30000" dirty="0"/>
              <a:t>1</a:t>
            </a:r>
            <a:r>
              <a:rPr lang="en-US" sz="1400" dirty="0" smtClean="0"/>
              <a:t>-10</a:t>
            </a:r>
            <a:r>
              <a:rPr lang="en-US" sz="1400" baseline="30000" dirty="0" smtClean="0"/>
              <a:t>6</a:t>
            </a:r>
            <a:r>
              <a:rPr lang="en-US" sz="1400" dirty="0" smtClean="0"/>
              <a:t> km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 &amp; 10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-10</a:t>
            </a:r>
            <a:r>
              <a:rPr lang="en-US" sz="1400" baseline="30000" dirty="0" smtClean="0"/>
              <a:t>6</a:t>
            </a:r>
            <a:r>
              <a:rPr lang="en-US" sz="1400" dirty="0" smtClean="0"/>
              <a:t> years)</a:t>
            </a:r>
            <a:endParaRPr lang="en-US" sz="1400" dirty="0" smtClean="0">
              <a:solidFill>
                <a:srgbClr val="FF0000"/>
              </a:solidFill>
            </a:endParaRPr>
          </a:p>
          <a:p>
            <a:r>
              <a:rPr lang="en-US" sz="1400" dirty="0" smtClean="0"/>
              <a:t>(climate, geology, land use)</a:t>
            </a:r>
            <a:endParaRPr lang="en-US" sz="1400" dirty="0"/>
          </a:p>
        </p:txBody>
      </p:sp>
      <p:grpSp>
        <p:nvGrpSpPr>
          <p:cNvPr id="5" name="Group 4"/>
          <p:cNvGrpSpPr/>
          <p:nvPr/>
        </p:nvGrpSpPr>
        <p:grpSpPr>
          <a:xfrm>
            <a:off x="540328" y="2249425"/>
            <a:ext cx="2730095" cy="3200400"/>
            <a:chOff x="484909" y="387927"/>
            <a:chExt cx="2730095" cy="3200400"/>
          </a:xfrm>
          <a:solidFill>
            <a:srgbClr val="33CC33"/>
          </a:solidFill>
        </p:grpSpPr>
        <p:sp>
          <p:nvSpPr>
            <p:cNvPr id="6" name="Freeform 5"/>
            <p:cNvSpPr/>
            <p:nvPr/>
          </p:nvSpPr>
          <p:spPr>
            <a:xfrm>
              <a:off x="484909" y="387927"/>
              <a:ext cx="2730095" cy="3186546"/>
            </a:xfrm>
            <a:custGeom>
              <a:avLst/>
              <a:gdLst>
                <a:gd name="connsiteX0" fmla="*/ 1385455 w 2730095"/>
                <a:gd name="connsiteY0" fmla="*/ 3186546 h 3186546"/>
                <a:gd name="connsiteX1" fmla="*/ 1385455 w 2730095"/>
                <a:gd name="connsiteY1" fmla="*/ 3186546 h 3186546"/>
                <a:gd name="connsiteX2" fmla="*/ 1454727 w 2730095"/>
                <a:gd name="connsiteY2" fmla="*/ 3020291 h 3186546"/>
                <a:gd name="connsiteX3" fmla="*/ 1510146 w 2730095"/>
                <a:gd name="connsiteY3" fmla="*/ 2937164 h 3186546"/>
                <a:gd name="connsiteX4" fmla="*/ 1593273 w 2730095"/>
                <a:gd name="connsiteY4" fmla="*/ 2895600 h 3186546"/>
                <a:gd name="connsiteX5" fmla="*/ 1620982 w 2730095"/>
                <a:gd name="connsiteY5" fmla="*/ 2854037 h 3186546"/>
                <a:gd name="connsiteX6" fmla="*/ 1676400 w 2730095"/>
                <a:gd name="connsiteY6" fmla="*/ 2812473 h 3186546"/>
                <a:gd name="connsiteX7" fmla="*/ 1690255 w 2730095"/>
                <a:gd name="connsiteY7" fmla="*/ 2770909 h 3186546"/>
                <a:gd name="connsiteX8" fmla="*/ 1773382 w 2730095"/>
                <a:gd name="connsiteY8" fmla="*/ 2687782 h 3186546"/>
                <a:gd name="connsiteX9" fmla="*/ 1842655 w 2730095"/>
                <a:gd name="connsiteY9" fmla="*/ 2604655 h 3186546"/>
                <a:gd name="connsiteX10" fmla="*/ 1870364 w 2730095"/>
                <a:gd name="connsiteY10" fmla="*/ 2563091 h 3186546"/>
                <a:gd name="connsiteX11" fmla="*/ 1911927 w 2730095"/>
                <a:gd name="connsiteY11" fmla="*/ 2549237 h 3186546"/>
                <a:gd name="connsiteX12" fmla="*/ 2022764 w 2730095"/>
                <a:gd name="connsiteY12" fmla="*/ 2466109 h 3186546"/>
                <a:gd name="connsiteX13" fmla="*/ 2050473 w 2730095"/>
                <a:gd name="connsiteY13" fmla="*/ 2424546 h 3186546"/>
                <a:gd name="connsiteX14" fmla="*/ 2161309 w 2730095"/>
                <a:gd name="connsiteY14" fmla="*/ 2327564 h 3186546"/>
                <a:gd name="connsiteX15" fmla="*/ 2258291 w 2730095"/>
                <a:gd name="connsiteY15" fmla="*/ 2216728 h 3186546"/>
                <a:gd name="connsiteX16" fmla="*/ 2313709 w 2730095"/>
                <a:gd name="connsiteY16" fmla="*/ 2022764 h 3186546"/>
                <a:gd name="connsiteX17" fmla="*/ 2341418 w 2730095"/>
                <a:gd name="connsiteY17" fmla="*/ 1967346 h 3186546"/>
                <a:gd name="connsiteX18" fmla="*/ 2382982 w 2730095"/>
                <a:gd name="connsiteY18" fmla="*/ 1856509 h 3186546"/>
                <a:gd name="connsiteX19" fmla="*/ 2396836 w 2730095"/>
                <a:gd name="connsiteY19" fmla="*/ 1801091 h 3186546"/>
                <a:gd name="connsiteX20" fmla="*/ 2452255 w 2730095"/>
                <a:gd name="connsiteY20" fmla="*/ 1690255 h 3186546"/>
                <a:gd name="connsiteX21" fmla="*/ 2521527 w 2730095"/>
                <a:gd name="connsiteY21" fmla="*/ 1593273 h 3186546"/>
                <a:gd name="connsiteX22" fmla="*/ 2535382 w 2730095"/>
                <a:gd name="connsiteY22" fmla="*/ 1537855 h 3186546"/>
                <a:gd name="connsiteX23" fmla="*/ 2563091 w 2730095"/>
                <a:gd name="connsiteY23" fmla="*/ 1496291 h 3186546"/>
                <a:gd name="connsiteX24" fmla="*/ 2576946 w 2730095"/>
                <a:gd name="connsiteY24" fmla="*/ 1427018 h 3186546"/>
                <a:gd name="connsiteX25" fmla="*/ 2632364 w 2730095"/>
                <a:gd name="connsiteY25" fmla="*/ 1302328 h 3186546"/>
                <a:gd name="connsiteX26" fmla="*/ 2687782 w 2730095"/>
                <a:gd name="connsiteY26" fmla="*/ 1136073 h 3186546"/>
                <a:gd name="connsiteX27" fmla="*/ 2729346 w 2730095"/>
                <a:gd name="connsiteY27" fmla="*/ 845128 h 3186546"/>
                <a:gd name="connsiteX28" fmla="*/ 2701636 w 2730095"/>
                <a:gd name="connsiteY28" fmla="*/ 581891 h 3186546"/>
                <a:gd name="connsiteX29" fmla="*/ 2646218 w 2730095"/>
                <a:gd name="connsiteY29" fmla="*/ 484909 h 3186546"/>
                <a:gd name="connsiteX30" fmla="*/ 2563091 w 2730095"/>
                <a:gd name="connsiteY30" fmla="*/ 429491 h 3186546"/>
                <a:gd name="connsiteX31" fmla="*/ 2521527 w 2730095"/>
                <a:gd name="connsiteY31" fmla="*/ 387928 h 3186546"/>
                <a:gd name="connsiteX32" fmla="*/ 2382982 w 2730095"/>
                <a:gd name="connsiteY32" fmla="*/ 346364 h 3186546"/>
                <a:gd name="connsiteX33" fmla="*/ 2258291 w 2730095"/>
                <a:gd name="connsiteY33" fmla="*/ 304800 h 3186546"/>
                <a:gd name="connsiteX34" fmla="*/ 2216727 w 2730095"/>
                <a:gd name="connsiteY34" fmla="*/ 290946 h 3186546"/>
                <a:gd name="connsiteX35" fmla="*/ 2161309 w 2730095"/>
                <a:gd name="connsiteY35" fmla="*/ 277091 h 3186546"/>
                <a:gd name="connsiteX36" fmla="*/ 2092036 w 2730095"/>
                <a:gd name="connsiteY36" fmla="*/ 207818 h 3186546"/>
                <a:gd name="connsiteX37" fmla="*/ 2050473 w 2730095"/>
                <a:gd name="connsiteY37" fmla="*/ 180109 h 3186546"/>
                <a:gd name="connsiteX38" fmla="*/ 2008909 w 2730095"/>
                <a:gd name="connsiteY38" fmla="*/ 138546 h 3186546"/>
                <a:gd name="connsiteX39" fmla="*/ 1925782 w 2730095"/>
                <a:gd name="connsiteY39" fmla="*/ 110837 h 3186546"/>
                <a:gd name="connsiteX40" fmla="*/ 1842655 w 2730095"/>
                <a:gd name="connsiteY40" fmla="*/ 83128 h 3186546"/>
                <a:gd name="connsiteX41" fmla="*/ 1801091 w 2730095"/>
                <a:gd name="connsiteY41" fmla="*/ 69273 h 3186546"/>
                <a:gd name="connsiteX42" fmla="*/ 1662546 w 2730095"/>
                <a:gd name="connsiteY42" fmla="*/ 0 h 3186546"/>
                <a:gd name="connsiteX43" fmla="*/ 1343891 w 2730095"/>
                <a:gd name="connsiteY43" fmla="*/ 13855 h 3186546"/>
                <a:gd name="connsiteX44" fmla="*/ 1302327 w 2730095"/>
                <a:gd name="connsiteY44" fmla="*/ 27709 h 3186546"/>
                <a:gd name="connsiteX45" fmla="*/ 1219200 w 2730095"/>
                <a:gd name="connsiteY45" fmla="*/ 41564 h 3186546"/>
                <a:gd name="connsiteX46" fmla="*/ 1177636 w 2730095"/>
                <a:gd name="connsiteY46" fmla="*/ 55418 h 3186546"/>
                <a:gd name="connsiteX47" fmla="*/ 900546 w 2730095"/>
                <a:gd name="connsiteY47" fmla="*/ 83128 h 3186546"/>
                <a:gd name="connsiteX48" fmla="*/ 845127 w 2730095"/>
                <a:gd name="connsiteY48" fmla="*/ 96982 h 3186546"/>
                <a:gd name="connsiteX49" fmla="*/ 762000 w 2730095"/>
                <a:gd name="connsiteY49" fmla="*/ 124691 h 3186546"/>
                <a:gd name="connsiteX50" fmla="*/ 595746 w 2730095"/>
                <a:gd name="connsiteY50" fmla="*/ 263237 h 3186546"/>
                <a:gd name="connsiteX51" fmla="*/ 568036 w 2730095"/>
                <a:gd name="connsiteY51" fmla="*/ 304800 h 3186546"/>
                <a:gd name="connsiteX52" fmla="*/ 512618 w 2730095"/>
                <a:gd name="connsiteY52" fmla="*/ 401782 h 3186546"/>
                <a:gd name="connsiteX53" fmla="*/ 498764 w 2730095"/>
                <a:gd name="connsiteY53" fmla="*/ 443346 h 3186546"/>
                <a:gd name="connsiteX54" fmla="*/ 471055 w 2730095"/>
                <a:gd name="connsiteY54" fmla="*/ 498764 h 3186546"/>
                <a:gd name="connsiteX55" fmla="*/ 429491 w 2730095"/>
                <a:gd name="connsiteY55" fmla="*/ 609600 h 3186546"/>
                <a:gd name="connsiteX56" fmla="*/ 387927 w 2730095"/>
                <a:gd name="connsiteY56" fmla="*/ 803564 h 3186546"/>
                <a:gd name="connsiteX57" fmla="*/ 429491 w 2730095"/>
                <a:gd name="connsiteY57" fmla="*/ 1052946 h 3186546"/>
                <a:gd name="connsiteX58" fmla="*/ 443346 w 2730095"/>
                <a:gd name="connsiteY58" fmla="*/ 1094509 h 3186546"/>
                <a:gd name="connsiteX59" fmla="*/ 457200 w 2730095"/>
                <a:gd name="connsiteY59" fmla="*/ 1136073 h 3186546"/>
                <a:gd name="connsiteX60" fmla="*/ 443346 w 2730095"/>
                <a:gd name="connsiteY60" fmla="*/ 1246909 h 3186546"/>
                <a:gd name="connsiteX61" fmla="*/ 415636 w 2730095"/>
                <a:gd name="connsiteY61" fmla="*/ 1288473 h 3186546"/>
                <a:gd name="connsiteX62" fmla="*/ 401782 w 2730095"/>
                <a:gd name="connsiteY62" fmla="*/ 1330037 h 3186546"/>
                <a:gd name="connsiteX63" fmla="*/ 318655 w 2730095"/>
                <a:gd name="connsiteY63" fmla="*/ 1399309 h 3186546"/>
                <a:gd name="connsiteX64" fmla="*/ 235527 w 2730095"/>
                <a:gd name="connsiteY64" fmla="*/ 1524000 h 3186546"/>
                <a:gd name="connsiteX65" fmla="*/ 207818 w 2730095"/>
                <a:gd name="connsiteY65" fmla="*/ 1565564 h 3186546"/>
                <a:gd name="connsiteX66" fmla="*/ 166255 w 2730095"/>
                <a:gd name="connsiteY66" fmla="*/ 1620982 h 3186546"/>
                <a:gd name="connsiteX67" fmla="*/ 110836 w 2730095"/>
                <a:gd name="connsiteY67" fmla="*/ 1704109 h 3186546"/>
                <a:gd name="connsiteX68" fmla="*/ 69273 w 2730095"/>
                <a:gd name="connsiteY68" fmla="*/ 1801091 h 3186546"/>
                <a:gd name="connsiteX69" fmla="*/ 55418 w 2730095"/>
                <a:gd name="connsiteY69" fmla="*/ 1842655 h 3186546"/>
                <a:gd name="connsiteX70" fmla="*/ 27709 w 2730095"/>
                <a:gd name="connsiteY70" fmla="*/ 1898073 h 3186546"/>
                <a:gd name="connsiteX71" fmla="*/ 13855 w 2730095"/>
                <a:gd name="connsiteY71" fmla="*/ 1981200 h 3186546"/>
                <a:gd name="connsiteX72" fmla="*/ 0 w 2730095"/>
                <a:gd name="connsiteY72" fmla="*/ 2036618 h 3186546"/>
                <a:gd name="connsiteX73" fmla="*/ 13855 w 2730095"/>
                <a:gd name="connsiteY73" fmla="*/ 2286000 h 3186546"/>
                <a:gd name="connsiteX74" fmla="*/ 27709 w 2730095"/>
                <a:gd name="connsiteY74" fmla="*/ 2327564 h 3186546"/>
                <a:gd name="connsiteX75" fmla="*/ 138546 w 2730095"/>
                <a:gd name="connsiteY75" fmla="*/ 2452255 h 3186546"/>
                <a:gd name="connsiteX76" fmla="*/ 221673 w 2730095"/>
                <a:gd name="connsiteY76" fmla="*/ 2507673 h 3186546"/>
                <a:gd name="connsiteX77" fmla="*/ 249382 w 2730095"/>
                <a:gd name="connsiteY77" fmla="*/ 2549237 h 3186546"/>
                <a:gd name="connsiteX78" fmla="*/ 290946 w 2730095"/>
                <a:gd name="connsiteY78" fmla="*/ 2563091 h 3186546"/>
                <a:gd name="connsiteX79" fmla="*/ 332509 w 2730095"/>
                <a:gd name="connsiteY79" fmla="*/ 2590800 h 3186546"/>
                <a:gd name="connsiteX80" fmla="*/ 415636 w 2730095"/>
                <a:gd name="connsiteY80" fmla="*/ 2673928 h 3186546"/>
                <a:gd name="connsiteX81" fmla="*/ 457200 w 2730095"/>
                <a:gd name="connsiteY81" fmla="*/ 2715491 h 3186546"/>
                <a:gd name="connsiteX82" fmla="*/ 498764 w 2730095"/>
                <a:gd name="connsiteY82" fmla="*/ 2757055 h 3186546"/>
                <a:gd name="connsiteX83" fmla="*/ 595746 w 2730095"/>
                <a:gd name="connsiteY83" fmla="*/ 2784764 h 3186546"/>
                <a:gd name="connsiteX84" fmla="*/ 678873 w 2730095"/>
                <a:gd name="connsiteY84" fmla="*/ 2812473 h 3186546"/>
                <a:gd name="connsiteX85" fmla="*/ 775855 w 2730095"/>
                <a:gd name="connsiteY85" fmla="*/ 2826328 h 3186546"/>
                <a:gd name="connsiteX86" fmla="*/ 858982 w 2730095"/>
                <a:gd name="connsiteY86" fmla="*/ 2854037 h 3186546"/>
                <a:gd name="connsiteX87" fmla="*/ 928255 w 2730095"/>
                <a:gd name="connsiteY87" fmla="*/ 2937164 h 3186546"/>
                <a:gd name="connsiteX88" fmla="*/ 969818 w 2730095"/>
                <a:gd name="connsiteY88" fmla="*/ 2951018 h 3186546"/>
                <a:gd name="connsiteX89" fmla="*/ 1039091 w 2730095"/>
                <a:gd name="connsiteY89" fmla="*/ 3020291 h 3186546"/>
                <a:gd name="connsiteX90" fmla="*/ 1108364 w 2730095"/>
                <a:gd name="connsiteY90" fmla="*/ 3075709 h 3186546"/>
                <a:gd name="connsiteX91" fmla="*/ 1191491 w 2730095"/>
                <a:gd name="connsiteY91" fmla="*/ 3131128 h 3186546"/>
                <a:gd name="connsiteX92" fmla="*/ 1274618 w 2730095"/>
                <a:gd name="connsiteY92" fmla="*/ 3172691 h 3186546"/>
                <a:gd name="connsiteX93" fmla="*/ 1385455 w 2730095"/>
                <a:gd name="connsiteY93" fmla="*/ 3186546 h 3186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2730095" h="3186546">
                  <a:moveTo>
                    <a:pt x="1385455" y="3186546"/>
                  </a:moveTo>
                  <a:lnTo>
                    <a:pt x="1385455" y="3186546"/>
                  </a:lnTo>
                  <a:cubicBezTo>
                    <a:pt x="1405386" y="3133395"/>
                    <a:pt x="1424490" y="3070685"/>
                    <a:pt x="1454727" y="3020291"/>
                  </a:cubicBezTo>
                  <a:cubicBezTo>
                    <a:pt x="1471861" y="2991735"/>
                    <a:pt x="1482437" y="2955637"/>
                    <a:pt x="1510146" y="2937164"/>
                  </a:cubicBezTo>
                  <a:cubicBezTo>
                    <a:pt x="1563860" y="2901354"/>
                    <a:pt x="1535913" y="2914721"/>
                    <a:pt x="1593273" y="2895600"/>
                  </a:cubicBezTo>
                  <a:cubicBezTo>
                    <a:pt x="1602509" y="2881746"/>
                    <a:pt x="1609208" y="2865811"/>
                    <a:pt x="1620982" y="2854037"/>
                  </a:cubicBezTo>
                  <a:cubicBezTo>
                    <a:pt x="1637310" y="2837709"/>
                    <a:pt x="1661618" y="2830212"/>
                    <a:pt x="1676400" y="2812473"/>
                  </a:cubicBezTo>
                  <a:cubicBezTo>
                    <a:pt x="1685749" y="2801254"/>
                    <a:pt x="1683009" y="2783589"/>
                    <a:pt x="1690255" y="2770909"/>
                  </a:cubicBezTo>
                  <a:cubicBezTo>
                    <a:pt x="1721981" y="2715388"/>
                    <a:pt x="1726903" y="2718767"/>
                    <a:pt x="1773382" y="2687782"/>
                  </a:cubicBezTo>
                  <a:cubicBezTo>
                    <a:pt x="1842178" y="2584586"/>
                    <a:pt x="1753758" y="2711330"/>
                    <a:pt x="1842655" y="2604655"/>
                  </a:cubicBezTo>
                  <a:cubicBezTo>
                    <a:pt x="1853315" y="2591863"/>
                    <a:pt x="1857362" y="2573493"/>
                    <a:pt x="1870364" y="2563091"/>
                  </a:cubicBezTo>
                  <a:cubicBezTo>
                    <a:pt x="1881768" y="2553968"/>
                    <a:pt x="1898073" y="2553855"/>
                    <a:pt x="1911927" y="2549237"/>
                  </a:cubicBezTo>
                  <a:cubicBezTo>
                    <a:pt x="1948873" y="2521528"/>
                    <a:pt x="1997147" y="2504535"/>
                    <a:pt x="2022764" y="2466109"/>
                  </a:cubicBezTo>
                  <a:cubicBezTo>
                    <a:pt x="2032000" y="2452255"/>
                    <a:pt x="2039508" y="2437077"/>
                    <a:pt x="2050473" y="2424546"/>
                  </a:cubicBezTo>
                  <a:cubicBezTo>
                    <a:pt x="2107206" y="2359708"/>
                    <a:pt x="2104972" y="2365122"/>
                    <a:pt x="2161309" y="2327564"/>
                  </a:cubicBezTo>
                  <a:cubicBezTo>
                    <a:pt x="2225963" y="2230582"/>
                    <a:pt x="2189018" y="2262910"/>
                    <a:pt x="2258291" y="2216728"/>
                  </a:cubicBezTo>
                  <a:cubicBezTo>
                    <a:pt x="2275807" y="2146661"/>
                    <a:pt x="2287207" y="2089018"/>
                    <a:pt x="2313709" y="2022764"/>
                  </a:cubicBezTo>
                  <a:cubicBezTo>
                    <a:pt x="2321379" y="2003588"/>
                    <a:pt x="2332182" y="1985819"/>
                    <a:pt x="2341418" y="1967346"/>
                  </a:cubicBezTo>
                  <a:cubicBezTo>
                    <a:pt x="2376559" y="1791647"/>
                    <a:pt x="2329469" y="1981376"/>
                    <a:pt x="2382982" y="1856509"/>
                  </a:cubicBezTo>
                  <a:cubicBezTo>
                    <a:pt x="2390483" y="1839007"/>
                    <a:pt x="2389512" y="1818667"/>
                    <a:pt x="2396836" y="1801091"/>
                  </a:cubicBezTo>
                  <a:cubicBezTo>
                    <a:pt x="2412723" y="1762962"/>
                    <a:pt x="2427471" y="1723300"/>
                    <a:pt x="2452255" y="1690255"/>
                  </a:cubicBezTo>
                  <a:cubicBezTo>
                    <a:pt x="2503809" y="1621516"/>
                    <a:pt x="2481010" y="1654050"/>
                    <a:pt x="2521527" y="1593273"/>
                  </a:cubicBezTo>
                  <a:cubicBezTo>
                    <a:pt x="2526145" y="1574800"/>
                    <a:pt x="2527881" y="1555357"/>
                    <a:pt x="2535382" y="1537855"/>
                  </a:cubicBezTo>
                  <a:cubicBezTo>
                    <a:pt x="2541941" y="1522550"/>
                    <a:pt x="2557244" y="1511882"/>
                    <a:pt x="2563091" y="1496291"/>
                  </a:cubicBezTo>
                  <a:cubicBezTo>
                    <a:pt x="2571359" y="1474242"/>
                    <a:pt x="2570179" y="1449573"/>
                    <a:pt x="2576946" y="1427018"/>
                  </a:cubicBezTo>
                  <a:cubicBezTo>
                    <a:pt x="2590213" y="1382795"/>
                    <a:pt x="2611896" y="1343263"/>
                    <a:pt x="2632364" y="1302328"/>
                  </a:cubicBezTo>
                  <a:cubicBezTo>
                    <a:pt x="2665082" y="1171455"/>
                    <a:pt x="2643042" y="1225553"/>
                    <a:pt x="2687782" y="1136073"/>
                  </a:cubicBezTo>
                  <a:cubicBezTo>
                    <a:pt x="2730095" y="966821"/>
                    <a:pt x="2712570" y="1063207"/>
                    <a:pt x="2729346" y="845128"/>
                  </a:cubicBezTo>
                  <a:cubicBezTo>
                    <a:pt x="2726323" y="799778"/>
                    <a:pt x="2729012" y="654893"/>
                    <a:pt x="2701636" y="581891"/>
                  </a:cubicBezTo>
                  <a:cubicBezTo>
                    <a:pt x="2696508" y="568216"/>
                    <a:pt x="2661174" y="497996"/>
                    <a:pt x="2646218" y="484909"/>
                  </a:cubicBezTo>
                  <a:cubicBezTo>
                    <a:pt x="2621156" y="462979"/>
                    <a:pt x="2586639" y="453039"/>
                    <a:pt x="2563091" y="429491"/>
                  </a:cubicBezTo>
                  <a:cubicBezTo>
                    <a:pt x="2549236" y="415637"/>
                    <a:pt x="2538655" y="397443"/>
                    <a:pt x="2521527" y="387928"/>
                  </a:cubicBezTo>
                  <a:cubicBezTo>
                    <a:pt x="2483184" y="366626"/>
                    <a:pt x="2425764" y="359199"/>
                    <a:pt x="2382982" y="346364"/>
                  </a:cubicBezTo>
                  <a:cubicBezTo>
                    <a:pt x="2382944" y="346353"/>
                    <a:pt x="2279092" y="311733"/>
                    <a:pt x="2258291" y="304800"/>
                  </a:cubicBezTo>
                  <a:cubicBezTo>
                    <a:pt x="2244436" y="300182"/>
                    <a:pt x="2230895" y="294488"/>
                    <a:pt x="2216727" y="290946"/>
                  </a:cubicBezTo>
                  <a:lnTo>
                    <a:pt x="2161309" y="277091"/>
                  </a:lnTo>
                  <a:cubicBezTo>
                    <a:pt x="2050476" y="203201"/>
                    <a:pt x="2184399" y="300181"/>
                    <a:pt x="2092036" y="207818"/>
                  </a:cubicBezTo>
                  <a:cubicBezTo>
                    <a:pt x="2080262" y="196044"/>
                    <a:pt x="2063265" y="190769"/>
                    <a:pt x="2050473" y="180109"/>
                  </a:cubicBezTo>
                  <a:cubicBezTo>
                    <a:pt x="2035421" y="167566"/>
                    <a:pt x="2026037" y="148061"/>
                    <a:pt x="2008909" y="138546"/>
                  </a:cubicBezTo>
                  <a:cubicBezTo>
                    <a:pt x="1983377" y="124362"/>
                    <a:pt x="1953491" y="120073"/>
                    <a:pt x="1925782" y="110837"/>
                  </a:cubicBezTo>
                  <a:lnTo>
                    <a:pt x="1842655" y="83128"/>
                  </a:lnTo>
                  <a:cubicBezTo>
                    <a:pt x="1828800" y="78510"/>
                    <a:pt x="1813242" y="77374"/>
                    <a:pt x="1801091" y="69273"/>
                  </a:cubicBezTo>
                  <a:cubicBezTo>
                    <a:pt x="1702121" y="3293"/>
                    <a:pt x="1750272" y="21932"/>
                    <a:pt x="1662546" y="0"/>
                  </a:cubicBezTo>
                  <a:cubicBezTo>
                    <a:pt x="1556328" y="4618"/>
                    <a:pt x="1449897" y="5701"/>
                    <a:pt x="1343891" y="13855"/>
                  </a:cubicBezTo>
                  <a:cubicBezTo>
                    <a:pt x="1329330" y="14975"/>
                    <a:pt x="1316583" y="24541"/>
                    <a:pt x="1302327" y="27709"/>
                  </a:cubicBezTo>
                  <a:cubicBezTo>
                    <a:pt x="1274905" y="33803"/>
                    <a:pt x="1246622" y="35470"/>
                    <a:pt x="1219200" y="41564"/>
                  </a:cubicBezTo>
                  <a:cubicBezTo>
                    <a:pt x="1204944" y="44732"/>
                    <a:pt x="1192117" y="53529"/>
                    <a:pt x="1177636" y="55418"/>
                  </a:cubicBezTo>
                  <a:cubicBezTo>
                    <a:pt x="1085592" y="67424"/>
                    <a:pt x="900546" y="83128"/>
                    <a:pt x="900546" y="83128"/>
                  </a:cubicBezTo>
                  <a:cubicBezTo>
                    <a:pt x="882073" y="87746"/>
                    <a:pt x="863365" y="91511"/>
                    <a:pt x="845127" y="96982"/>
                  </a:cubicBezTo>
                  <a:cubicBezTo>
                    <a:pt x="817151" y="105375"/>
                    <a:pt x="762000" y="124691"/>
                    <a:pt x="762000" y="124691"/>
                  </a:cubicBezTo>
                  <a:cubicBezTo>
                    <a:pt x="700657" y="165587"/>
                    <a:pt x="638421" y="199227"/>
                    <a:pt x="595746" y="263237"/>
                  </a:cubicBezTo>
                  <a:cubicBezTo>
                    <a:pt x="586509" y="277091"/>
                    <a:pt x="576297" y="290343"/>
                    <a:pt x="568036" y="304800"/>
                  </a:cubicBezTo>
                  <a:cubicBezTo>
                    <a:pt x="497711" y="427866"/>
                    <a:pt x="580138" y="300501"/>
                    <a:pt x="512618" y="401782"/>
                  </a:cubicBezTo>
                  <a:cubicBezTo>
                    <a:pt x="508000" y="415637"/>
                    <a:pt x="504517" y="429923"/>
                    <a:pt x="498764" y="443346"/>
                  </a:cubicBezTo>
                  <a:cubicBezTo>
                    <a:pt x="490628" y="462329"/>
                    <a:pt x="478307" y="479426"/>
                    <a:pt x="471055" y="498764"/>
                  </a:cubicBezTo>
                  <a:cubicBezTo>
                    <a:pt x="414464" y="649673"/>
                    <a:pt x="506636" y="455309"/>
                    <a:pt x="429491" y="609600"/>
                  </a:cubicBezTo>
                  <a:cubicBezTo>
                    <a:pt x="398048" y="766817"/>
                    <a:pt x="413205" y="702456"/>
                    <a:pt x="387927" y="803564"/>
                  </a:cubicBezTo>
                  <a:cubicBezTo>
                    <a:pt x="404207" y="998918"/>
                    <a:pt x="384197" y="917065"/>
                    <a:pt x="429491" y="1052946"/>
                  </a:cubicBezTo>
                  <a:lnTo>
                    <a:pt x="443346" y="1094509"/>
                  </a:lnTo>
                  <a:lnTo>
                    <a:pt x="457200" y="1136073"/>
                  </a:lnTo>
                  <a:cubicBezTo>
                    <a:pt x="452582" y="1173018"/>
                    <a:pt x="453143" y="1210988"/>
                    <a:pt x="443346" y="1246909"/>
                  </a:cubicBezTo>
                  <a:cubicBezTo>
                    <a:pt x="438965" y="1262974"/>
                    <a:pt x="423083" y="1273580"/>
                    <a:pt x="415636" y="1288473"/>
                  </a:cubicBezTo>
                  <a:cubicBezTo>
                    <a:pt x="409105" y="1301535"/>
                    <a:pt x="409883" y="1317886"/>
                    <a:pt x="401782" y="1330037"/>
                  </a:cubicBezTo>
                  <a:cubicBezTo>
                    <a:pt x="380449" y="1362037"/>
                    <a:pt x="349322" y="1378864"/>
                    <a:pt x="318655" y="1399309"/>
                  </a:cubicBezTo>
                  <a:lnTo>
                    <a:pt x="235527" y="1524000"/>
                  </a:lnTo>
                  <a:cubicBezTo>
                    <a:pt x="226291" y="1537855"/>
                    <a:pt x="217809" y="1552243"/>
                    <a:pt x="207818" y="1565564"/>
                  </a:cubicBezTo>
                  <a:cubicBezTo>
                    <a:pt x="193964" y="1584037"/>
                    <a:pt x="179497" y="1602065"/>
                    <a:pt x="166255" y="1620982"/>
                  </a:cubicBezTo>
                  <a:cubicBezTo>
                    <a:pt x="147157" y="1648264"/>
                    <a:pt x="110836" y="1704109"/>
                    <a:pt x="110836" y="1704109"/>
                  </a:cubicBezTo>
                  <a:cubicBezTo>
                    <a:pt x="78349" y="1801575"/>
                    <a:pt x="120628" y="1681263"/>
                    <a:pt x="69273" y="1801091"/>
                  </a:cubicBezTo>
                  <a:cubicBezTo>
                    <a:pt x="63520" y="1814514"/>
                    <a:pt x="61171" y="1829232"/>
                    <a:pt x="55418" y="1842655"/>
                  </a:cubicBezTo>
                  <a:cubicBezTo>
                    <a:pt x="47282" y="1861638"/>
                    <a:pt x="36945" y="1879600"/>
                    <a:pt x="27709" y="1898073"/>
                  </a:cubicBezTo>
                  <a:cubicBezTo>
                    <a:pt x="23091" y="1925782"/>
                    <a:pt x="19364" y="1953654"/>
                    <a:pt x="13855" y="1981200"/>
                  </a:cubicBezTo>
                  <a:cubicBezTo>
                    <a:pt x="10121" y="1999871"/>
                    <a:pt x="0" y="2017577"/>
                    <a:pt x="0" y="2036618"/>
                  </a:cubicBezTo>
                  <a:cubicBezTo>
                    <a:pt x="0" y="2119874"/>
                    <a:pt x="5962" y="2203119"/>
                    <a:pt x="13855" y="2286000"/>
                  </a:cubicBezTo>
                  <a:cubicBezTo>
                    <a:pt x="15240" y="2300538"/>
                    <a:pt x="21178" y="2314502"/>
                    <a:pt x="27709" y="2327564"/>
                  </a:cubicBezTo>
                  <a:cubicBezTo>
                    <a:pt x="48531" y="2369210"/>
                    <a:pt x="111005" y="2433895"/>
                    <a:pt x="138546" y="2452255"/>
                  </a:cubicBezTo>
                  <a:lnTo>
                    <a:pt x="221673" y="2507673"/>
                  </a:lnTo>
                  <a:cubicBezTo>
                    <a:pt x="230909" y="2521528"/>
                    <a:pt x="236380" y="2538835"/>
                    <a:pt x="249382" y="2549237"/>
                  </a:cubicBezTo>
                  <a:cubicBezTo>
                    <a:pt x="260786" y="2558360"/>
                    <a:pt x="277884" y="2556560"/>
                    <a:pt x="290946" y="2563091"/>
                  </a:cubicBezTo>
                  <a:cubicBezTo>
                    <a:pt x="305839" y="2570537"/>
                    <a:pt x="320064" y="2579738"/>
                    <a:pt x="332509" y="2590800"/>
                  </a:cubicBezTo>
                  <a:cubicBezTo>
                    <a:pt x="361797" y="2616834"/>
                    <a:pt x="387927" y="2646219"/>
                    <a:pt x="415636" y="2673928"/>
                  </a:cubicBezTo>
                  <a:lnTo>
                    <a:pt x="457200" y="2715491"/>
                  </a:lnTo>
                  <a:cubicBezTo>
                    <a:pt x="471055" y="2729346"/>
                    <a:pt x="480176" y="2750859"/>
                    <a:pt x="498764" y="2757055"/>
                  </a:cubicBezTo>
                  <a:cubicBezTo>
                    <a:pt x="638462" y="2803620"/>
                    <a:pt x="421756" y="2732567"/>
                    <a:pt x="595746" y="2784764"/>
                  </a:cubicBezTo>
                  <a:cubicBezTo>
                    <a:pt x="623722" y="2793157"/>
                    <a:pt x="649959" y="2808342"/>
                    <a:pt x="678873" y="2812473"/>
                  </a:cubicBezTo>
                  <a:lnTo>
                    <a:pt x="775855" y="2826328"/>
                  </a:lnTo>
                  <a:cubicBezTo>
                    <a:pt x="803564" y="2835564"/>
                    <a:pt x="842780" y="2829735"/>
                    <a:pt x="858982" y="2854037"/>
                  </a:cubicBezTo>
                  <a:cubicBezTo>
                    <a:pt x="879428" y="2884706"/>
                    <a:pt x="896253" y="2915829"/>
                    <a:pt x="928255" y="2937164"/>
                  </a:cubicBezTo>
                  <a:cubicBezTo>
                    <a:pt x="940406" y="2945265"/>
                    <a:pt x="955964" y="2946400"/>
                    <a:pt x="969818" y="2951018"/>
                  </a:cubicBezTo>
                  <a:cubicBezTo>
                    <a:pt x="1043709" y="3061855"/>
                    <a:pt x="946727" y="2927927"/>
                    <a:pt x="1039091" y="3020291"/>
                  </a:cubicBezTo>
                  <a:cubicBezTo>
                    <a:pt x="1101758" y="3082958"/>
                    <a:pt x="1027448" y="3048738"/>
                    <a:pt x="1108364" y="3075709"/>
                  </a:cubicBezTo>
                  <a:lnTo>
                    <a:pt x="1191491" y="3131128"/>
                  </a:lnTo>
                  <a:cubicBezTo>
                    <a:pt x="1217177" y="3148252"/>
                    <a:pt x="1241841" y="3169960"/>
                    <a:pt x="1274618" y="3172691"/>
                  </a:cubicBezTo>
                  <a:cubicBezTo>
                    <a:pt x="1316038" y="3176143"/>
                    <a:pt x="1366982" y="3184237"/>
                    <a:pt x="1385455" y="318654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1842655" y="623455"/>
              <a:ext cx="429490" cy="651163"/>
            </a:xfrm>
            <a:custGeom>
              <a:avLst/>
              <a:gdLst>
                <a:gd name="connsiteX0" fmla="*/ 0 w 429490"/>
                <a:gd name="connsiteY0" fmla="*/ 651163 h 651163"/>
                <a:gd name="connsiteX1" fmla="*/ 27709 w 429490"/>
                <a:gd name="connsiteY1" fmla="*/ 554181 h 651163"/>
                <a:gd name="connsiteX2" fmla="*/ 110836 w 429490"/>
                <a:gd name="connsiteY2" fmla="*/ 512618 h 651163"/>
                <a:gd name="connsiteX3" fmla="*/ 152400 w 429490"/>
                <a:gd name="connsiteY3" fmla="*/ 471054 h 651163"/>
                <a:gd name="connsiteX4" fmla="*/ 207818 w 429490"/>
                <a:gd name="connsiteY4" fmla="*/ 443345 h 651163"/>
                <a:gd name="connsiteX5" fmla="*/ 290945 w 429490"/>
                <a:gd name="connsiteY5" fmla="*/ 374072 h 651163"/>
                <a:gd name="connsiteX6" fmla="*/ 346363 w 429490"/>
                <a:gd name="connsiteY6" fmla="*/ 290945 h 651163"/>
                <a:gd name="connsiteX7" fmla="*/ 374072 w 429490"/>
                <a:gd name="connsiteY7" fmla="*/ 207818 h 651163"/>
                <a:gd name="connsiteX8" fmla="*/ 387927 w 429490"/>
                <a:gd name="connsiteY8" fmla="*/ 166254 h 651163"/>
                <a:gd name="connsiteX9" fmla="*/ 415636 w 429490"/>
                <a:gd name="connsiteY9" fmla="*/ 27709 h 651163"/>
                <a:gd name="connsiteX10" fmla="*/ 429490 w 429490"/>
                <a:gd name="connsiteY10" fmla="*/ 0 h 651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29490" h="651163">
                  <a:moveTo>
                    <a:pt x="0" y="651163"/>
                  </a:moveTo>
                  <a:cubicBezTo>
                    <a:pt x="9236" y="618836"/>
                    <a:pt x="11381" y="583571"/>
                    <a:pt x="27709" y="554181"/>
                  </a:cubicBezTo>
                  <a:cubicBezTo>
                    <a:pt x="39917" y="532206"/>
                    <a:pt x="89879" y="519603"/>
                    <a:pt x="110836" y="512618"/>
                  </a:cubicBezTo>
                  <a:cubicBezTo>
                    <a:pt x="124691" y="498763"/>
                    <a:pt x="136456" y="482442"/>
                    <a:pt x="152400" y="471054"/>
                  </a:cubicBezTo>
                  <a:cubicBezTo>
                    <a:pt x="169206" y="459050"/>
                    <a:pt x="189886" y="453592"/>
                    <a:pt x="207818" y="443345"/>
                  </a:cubicBezTo>
                  <a:cubicBezTo>
                    <a:pt x="239837" y="425048"/>
                    <a:pt x="268022" y="403545"/>
                    <a:pt x="290945" y="374072"/>
                  </a:cubicBezTo>
                  <a:cubicBezTo>
                    <a:pt x="311391" y="347785"/>
                    <a:pt x="335832" y="322538"/>
                    <a:pt x="346363" y="290945"/>
                  </a:cubicBezTo>
                  <a:lnTo>
                    <a:pt x="374072" y="207818"/>
                  </a:lnTo>
                  <a:lnTo>
                    <a:pt x="387927" y="166254"/>
                  </a:lnTo>
                  <a:cubicBezTo>
                    <a:pt x="394750" y="125317"/>
                    <a:pt x="401856" y="69050"/>
                    <a:pt x="415636" y="27709"/>
                  </a:cubicBezTo>
                  <a:cubicBezTo>
                    <a:pt x="418902" y="17912"/>
                    <a:pt x="424872" y="9236"/>
                    <a:pt x="429490" y="0"/>
                  </a:cubicBezTo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>
              <a:off x="1052945" y="831273"/>
              <a:ext cx="776975" cy="762000"/>
            </a:xfrm>
            <a:custGeom>
              <a:avLst/>
              <a:gdLst>
                <a:gd name="connsiteX0" fmla="*/ 0 w 776975"/>
                <a:gd name="connsiteY0" fmla="*/ 0 h 762000"/>
                <a:gd name="connsiteX1" fmla="*/ 41564 w 776975"/>
                <a:gd name="connsiteY1" fmla="*/ 124691 h 762000"/>
                <a:gd name="connsiteX2" fmla="*/ 55419 w 776975"/>
                <a:gd name="connsiteY2" fmla="*/ 166254 h 762000"/>
                <a:gd name="connsiteX3" fmla="*/ 69273 w 776975"/>
                <a:gd name="connsiteY3" fmla="*/ 221672 h 762000"/>
                <a:gd name="connsiteX4" fmla="*/ 110837 w 776975"/>
                <a:gd name="connsiteY4" fmla="*/ 263236 h 762000"/>
                <a:gd name="connsiteX5" fmla="*/ 152400 w 776975"/>
                <a:gd name="connsiteY5" fmla="*/ 277091 h 762000"/>
                <a:gd name="connsiteX6" fmla="*/ 180110 w 776975"/>
                <a:gd name="connsiteY6" fmla="*/ 318654 h 762000"/>
                <a:gd name="connsiteX7" fmla="*/ 235528 w 776975"/>
                <a:gd name="connsiteY7" fmla="*/ 332509 h 762000"/>
                <a:gd name="connsiteX8" fmla="*/ 277091 w 776975"/>
                <a:gd name="connsiteY8" fmla="*/ 346363 h 762000"/>
                <a:gd name="connsiteX9" fmla="*/ 360219 w 776975"/>
                <a:gd name="connsiteY9" fmla="*/ 360218 h 762000"/>
                <a:gd name="connsiteX10" fmla="*/ 429491 w 776975"/>
                <a:gd name="connsiteY10" fmla="*/ 374072 h 762000"/>
                <a:gd name="connsiteX11" fmla="*/ 498764 w 776975"/>
                <a:gd name="connsiteY11" fmla="*/ 471054 h 762000"/>
                <a:gd name="connsiteX12" fmla="*/ 526473 w 776975"/>
                <a:gd name="connsiteY12" fmla="*/ 568036 h 762000"/>
                <a:gd name="connsiteX13" fmla="*/ 692728 w 776975"/>
                <a:gd name="connsiteY13" fmla="*/ 651163 h 762000"/>
                <a:gd name="connsiteX14" fmla="*/ 734291 w 776975"/>
                <a:gd name="connsiteY14" fmla="*/ 665018 h 762000"/>
                <a:gd name="connsiteX15" fmla="*/ 775855 w 776975"/>
                <a:gd name="connsiteY15" fmla="*/ 748145 h 762000"/>
                <a:gd name="connsiteX16" fmla="*/ 775855 w 776975"/>
                <a:gd name="connsiteY16" fmla="*/ 7620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76975" h="762000">
                  <a:moveTo>
                    <a:pt x="0" y="0"/>
                  </a:moveTo>
                  <a:cubicBezTo>
                    <a:pt x="23215" y="92856"/>
                    <a:pt x="2437" y="20353"/>
                    <a:pt x="41564" y="124691"/>
                  </a:cubicBezTo>
                  <a:cubicBezTo>
                    <a:pt x="46692" y="138365"/>
                    <a:pt x="51407" y="152212"/>
                    <a:pt x="55419" y="166254"/>
                  </a:cubicBezTo>
                  <a:cubicBezTo>
                    <a:pt x="60650" y="184563"/>
                    <a:pt x="59826" y="205140"/>
                    <a:pt x="69273" y="221672"/>
                  </a:cubicBezTo>
                  <a:cubicBezTo>
                    <a:pt x="78994" y="238684"/>
                    <a:pt x="94534" y="252367"/>
                    <a:pt x="110837" y="263236"/>
                  </a:cubicBezTo>
                  <a:cubicBezTo>
                    <a:pt x="122988" y="271337"/>
                    <a:pt x="138546" y="272473"/>
                    <a:pt x="152400" y="277091"/>
                  </a:cubicBezTo>
                  <a:cubicBezTo>
                    <a:pt x="161637" y="290945"/>
                    <a:pt x="166255" y="309418"/>
                    <a:pt x="180110" y="318654"/>
                  </a:cubicBezTo>
                  <a:cubicBezTo>
                    <a:pt x="195953" y="329216"/>
                    <a:pt x="217219" y="327278"/>
                    <a:pt x="235528" y="332509"/>
                  </a:cubicBezTo>
                  <a:cubicBezTo>
                    <a:pt x="249570" y="336521"/>
                    <a:pt x="262835" y="343195"/>
                    <a:pt x="277091" y="346363"/>
                  </a:cubicBezTo>
                  <a:cubicBezTo>
                    <a:pt x="304514" y="352457"/>
                    <a:pt x="332581" y="355193"/>
                    <a:pt x="360219" y="360218"/>
                  </a:cubicBezTo>
                  <a:cubicBezTo>
                    <a:pt x="383387" y="364430"/>
                    <a:pt x="406400" y="369454"/>
                    <a:pt x="429491" y="374072"/>
                  </a:cubicBezTo>
                  <a:cubicBezTo>
                    <a:pt x="487325" y="431906"/>
                    <a:pt x="481071" y="409129"/>
                    <a:pt x="498764" y="471054"/>
                  </a:cubicBezTo>
                  <a:cubicBezTo>
                    <a:pt x="498907" y="471555"/>
                    <a:pt x="519831" y="561394"/>
                    <a:pt x="526473" y="568036"/>
                  </a:cubicBezTo>
                  <a:cubicBezTo>
                    <a:pt x="580188" y="621752"/>
                    <a:pt x="625118" y="628626"/>
                    <a:pt x="692728" y="651163"/>
                  </a:cubicBezTo>
                  <a:lnTo>
                    <a:pt x="734291" y="665018"/>
                  </a:lnTo>
                  <a:cubicBezTo>
                    <a:pt x="761380" y="705651"/>
                    <a:pt x="764383" y="702259"/>
                    <a:pt x="775855" y="748145"/>
                  </a:cubicBezTo>
                  <a:cubicBezTo>
                    <a:pt x="776975" y="752625"/>
                    <a:pt x="775855" y="757382"/>
                    <a:pt x="775855" y="762000"/>
                  </a:cubicBezTo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1971690" y="595745"/>
              <a:ext cx="134201" cy="401782"/>
            </a:xfrm>
            <a:custGeom>
              <a:avLst/>
              <a:gdLst>
                <a:gd name="connsiteX0" fmla="*/ 134201 w 134201"/>
                <a:gd name="connsiteY0" fmla="*/ 401782 h 401782"/>
                <a:gd name="connsiteX1" fmla="*/ 92637 w 134201"/>
                <a:gd name="connsiteY1" fmla="*/ 387928 h 401782"/>
                <a:gd name="connsiteX2" fmla="*/ 37219 w 134201"/>
                <a:gd name="connsiteY2" fmla="*/ 263237 h 401782"/>
                <a:gd name="connsiteX3" fmla="*/ 23365 w 134201"/>
                <a:gd name="connsiteY3" fmla="*/ 0 h 401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201" h="401782">
                  <a:moveTo>
                    <a:pt x="134201" y="401782"/>
                  </a:moveTo>
                  <a:cubicBezTo>
                    <a:pt x="120346" y="397164"/>
                    <a:pt x="104041" y="397051"/>
                    <a:pt x="92637" y="387928"/>
                  </a:cubicBezTo>
                  <a:cubicBezTo>
                    <a:pt x="62699" y="363977"/>
                    <a:pt x="45685" y="288636"/>
                    <a:pt x="37219" y="263237"/>
                  </a:cubicBezTo>
                  <a:cubicBezTo>
                    <a:pt x="0" y="151577"/>
                    <a:pt x="23365" y="236259"/>
                    <a:pt x="23365" y="0"/>
                  </a:cubicBezTo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>
              <a:off x="1302327" y="706582"/>
              <a:ext cx="193964" cy="512618"/>
            </a:xfrm>
            <a:custGeom>
              <a:avLst/>
              <a:gdLst>
                <a:gd name="connsiteX0" fmla="*/ 193964 w 193964"/>
                <a:gd name="connsiteY0" fmla="*/ 512618 h 512618"/>
                <a:gd name="connsiteX1" fmla="*/ 180109 w 193964"/>
                <a:gd name="connsiteY1" fmla="*/ 332509 h 512618"/>
                <a:gd name="connsiteX2" fmla="*/ 166255 w 193964"/>
                <a:gd name="connsiteY2" fmla="*/ 290945 h 512618"/>
                <a:gd name="connsiteX3" fmla="*/ 124691 w 193964"/>
                <a:gd name="connsiteY3" fmla="*/ 249382 h 512618"/>
                <a:gd name="connsiteX4" fmla="*/ 96982 w 193964"/>
                <a:gd name="connsiteY4" fmla="*/ 207818 h 512618"/>
                <a:gd name="connsiteX5" fmla="*/ 83128 w 193964"/>
                <a:gd name="connsiteY5" fmla="*/ 166254 h 512618"/>
                <a:gd name="connsiteX6" fmla="*/ 13855 w 193964"/>
                <a:gd name="connsiteY6" fmla="*/ 110836 h 512618"/>
                <a:gd name="connsiteX7" fmla="*/ 0 w 193964"/>
                <a:gd name="connsiteY7" fmla="*/ 69273 h 512618"/>
                <a:gd name="connsiteX8" fmla="*/ 13855 w 193964"/>
                <a:gd name="connsiteY8" fmla="*/ 27709 h 512618"/>
                <a:gd name="connsiteX9" fmla="*/ 13855 w 193964"/>
                <a:gd name="connsiteY9" fmla="*/ 0 h 512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3964" h="512618">
                  <a:moveTo>
                    <a:pt x="193964" y="512618"/>
                  </a:moveTo>
                  <a:cubicBezTo>
                    <a:pt x="189346" y="452582"/>
                    <a:pt x="187578" y="392258"/>
                    <a:pt x="180109" y="332509"/>
                  </a:cubicBezTo>
                  <a:cubicBezTo>
                    <a:pt x="178298" y="318018"/>
                    <a:pt x="174356" y="303096"/>
                    <a:pt x="166255" y="290945"/>
                  </a:cubicBezTo>
                  <a:cubicBezTo>
                    <a:pt x="155387" y="274642"/>
                    <a:pt x="137234" y="264434"/>
                    <a:pt x="124691" y="249382"/>
                  </a:cubicBezTo>
                  <a:cubicBezTo>
                    <a:pt x="114031" y="236590"/>
                    <a:pt x="106218" y="221673"/>
                    <a:pt x="96982" y="207818"/>
                  </a:cubicBezTo>
                  <a:cubicBezTo>
                    <a:pt x="92364" y="193963"/>
                    <a:pt x="90642" y="178777"/>
                    <a:pt x="83128" y="166254"/>
                  </a:cubicBezTo>
                  <a:cubicBezTo>
                    <a:pt x="69968" y="144321"/>
                    <a:pt x="32730" y="123420"/>
                    <a:pt x="13855" y="110836"/>
                  </a:cubicBezTo>
                  <a:cubicBezTo>
                    <a:pt x="9237" y="96982"/>
                    <a:pt x="0" y="83877"/>
                    <a:pt x="0" y="69273"/>
                  </a:cubicBezTo>
                  <a:cubicBezTo>
                    <a:pt x="0" y="54669"/>
                    <a:pt x="10991" y="42030"/>
                    <a:pt x="13855" y="27709"/>
                  </a:cubicBezTo>
                  <a:cubicBezTo>
                    <a:pt x="15666" y="18652"/>
                    <a:pt x="13855" y="9236"/>
                    <a:pt x="13855" y="0"/>
                  </a:cubicBezTo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1801091" y="955964"/>
              <a:ext cx="900545" cy="831272"/>
            </a:xfrm>
            <a:custGeom>
              <a:avLst/>
              <a:gdLst>
                <a:gd name="connsiteX0" fmla="*/ 0 w 900545"/>
                <a:gd name="connsiteY0" fmla="*/ 831272 h 831272"/>
                <a:gd name="connsiteX1" fmla="*/ 110836 w 900545"/>
                <a:gd name="connsiteY1" fmla="*/ 734291 h 831272"/>
                <a:gd name="connsiteX2" fmla="*/ 193964 w 900545"/>
                <a:gd name="connsiteY2" fmla="*/ 692727 h 831272"/>
                <a:gd name="connsiteX3" fmla="*/ 304800 w 900545"/>
                <a:gd name="connsiteY3" fmla="*/ 665018 h 831272"/>
                <a:gd name="connsiteX4" fmla="*/ 346364 w 900545"/>
                <a:gd name="connsiteY4" fmla="*/ 651163 h 831272"/>
                <a:gd name="connsiteX5" fmla="*/ 443345 w 900545"/>
                <a:gd name="connsiteY5" fmla="*/ 581891 h 831272"/>
                <a:gd name="connsiteX6" fmla="*/ 484909 w 900545"/>
                <a:gd name="connsiteY6" fmla="*/ 568036 h 831272"/>
                <a:gd name="connsiteX7" fmla="*/ 581891 w 900545"/>
                <a:gd name="connsiteY7" fmla="*/ 498763 h 831272"/>
                <a:gd name="connsiteX8" fmla="*/ 637309 w 900545"/>
                <a:gd name="connsiteY8" fmla="*/ 346363 h 831272"/>
                <a:gd name="connsiteX9" fmla="*/ 651164 w 900545"/>
                <a:gd name="connsiteY9" fmla="*/ 235527 h 831272"/>
                <a:gd name="connsiteX10" fmla="*/ 665018 w 900545"/>
                <a:gd name="connsiteY10" fmla="*/ 193963 h 831272"/>
                <a:gd name="connsiteX11" fmla="*/ 706582 w 900545"/>
                <a:gd name="connsiteY11" fmla="*/ 166254 h 831272"/>
                <a:gd name="connsiteX12" fmla="*/ 775854 w 900545"/>
                <a:gd name="connsiteY12" fmla="*/ 96981 h 831272"/>
                <a:gd name="connsiteX13" fmla="*/ 858982 w 900545"/>
                <a:gd name="connsiteY13" fmla="*/ 27709 h 831272"/>
                <a:gd name="connsiteX14" fmla="*/ 900545 w 900545"/>
                <a:gd name="connsiteY14" fmla="*/ 0 h 831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00545" h="831272">
                  <a:moveTo>
                    <a:pt x="0" y="831272"/>
                  </a:moveTo>
                  <a:cubicBezTo>
                    <a:pt x="46182" y="762000"/>
                    <a:pt x="13854" y="798946"/>
                    <a:pt x="110836" y="734291"/>
                  </a:cubicBezTo>
                  <a:cubicBezTo>
                    <a:pt x="154493" y="705186"/>
                    <a:pt x="145425" y="705965"/>
                    <a:pt x="193964" y="692727"/>
                  </a:cubicBezTo>
                  <a:cubicBezTo>
                    <a:pt x="230705" y="682707"/>
                    <a:pt x="268672" y="677061"/>
                    <a:pt x="304800" y="665018"/>
                  </a:cubicBezTo>
                  <a:cubicBezTo>
                    <a:pt x="318655" y="660400"/>
                    <a:pt x="333302" y="657694"/>
                    <a:pt x="346364" y="651163"/>
                  </a:cubicBezTo>
                  <a:cubicBezTo>
                    <a:pt x="389242" y="629724"/>
                    <a:pt x="399426" y="606987"/>
                    <a:pt x="443345" y="581891"/>
                  </a:cubicBezTo>
                  <a:cubicBezTo>
                    <a:pt x="456025" y="574645"/>
                    <a:pt x="471847" y="574567"/>
                    <a:pt x="484909" y="568036"/>
                  </a:cubicBezTo>
                  <a:cubicBezTo>
                    <a:pt x="505171" y="557905"/>
                    <a:pt x="569335" y="508180"/>
                    <a:pt x="581891" y="498763"/>
                  </a:cubicBezTo>
                  <a:cubicBezTo>
                    <a:pt x="617465" y="392042"/>
                    <a:pt x="598753" y="442755"/>
                    <a:pt x="637309" y="346363"/>
                  </a:cubicBezTo>
                  <a:cubicBezTo>
                    <a:pt x="641927" y="309418"/>
                    <a:pt x="644504" y="272159"/>
                    <a:pt x="651164" y="235527"/>
                  </a:cubicBezTo>
                  <a:cubicBezTo>
                    <a:pt x="653776" y="221159"/>
                    <a:pt x="655895" y="205367"/>
                    <a:pt x="665018" y="193963"/>
                  </a:cubicBezTo>
                  <a:cubicBezTo>
                    <a:pt x="675420" y="180961"/>
                    <a:pt x="694051" y="177219"/>
                    <a:pt x="706582" y="166254"/>
                  </a:cubicBezTo>
                  <a:cubicBezTo>
                    <a:pt x="731158" y="144750"/>
                    <a:pt x="752763" y="120072"/>
                    <a:pt x="775854" y="96981"/>
                  </a:cubicBezTo>
                  <a:cubicBezTo>
                    <a:pt x="815230" y="57605"/>
                    <a:pt x="801356" y="68871"/>
                    <a:pt x="858982" y="27709"/>
                  </a:cubicBezTo>
                  <a:cubicBezTo>
                    <a:pt x="872531" y="18031"/>
                    <a:pt x="900545" y="0"/>
                    <a:pt x="900545" y="0"/>
                  </a:cubicBezTo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2272112" y="955964"/>
              <a:ext cx="110870" cy="512618"/>
            </a:xfrm>
            <a:custGeom>
              <a:avLst/>
              <a:gdLst>
                <a:gd name="connsiteX0" fmla="*/ 110870 w 110870"/>
                <a:gd name="connsiteY0" fmla="*/ 512618 h 512618"/>
                <a:gd name="connsiteX1" fmla="*/ 69306 w 110870"/>
                <a:gd name="connsiteY1" fmla="*/ 498763 h 512618"/>
                <a:gd name="connsiteX2" fmla="*/ 27743 w 110870"/>
                <a:gd name="connsiteY2" fmla="*/ 457200 h 512618"/>
                <a:gd name="connsiteX3" fmla="*/ 33 w 110870"/>
                <a:gd name="connsiteY3" fmla="*/ 332509 h 512618"/>
                <a:gd name="connsiteX4" fmla="*/ 27743 w 110870"/>
                <a:gd name="connsiteY4" fmla="*/ 124691 h 512618"/>
                <a:gd name="connsiteX5" fmla="*/ 83161 w 110870"/>
                <a:gd name="connsiteY5" fmla="*/ 0 h 512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870" h="512618">
                  <a:moveTo>
                    <a:pt x="110870" y="512618"/>
                  </a:moveTo>
                  <a:cubicBezTo>
                    <a:pt x="97015" y="508000"/>
                    <a:pt x="81457" y="506864"/>
                    <a:pt x="69306" y="498763"/>
                  </a:cubicBezTo>
                  <a:cubicBezTo>
                    <a:pt x="53004" y="487895"/>
                    <a:pt x="38611" y="473502"/>
                    <a:pt x="27743" y="457200"/>
                  </a:cubicBezTo>
                  <a:cubicBezTo>
                    <a:pt x="12584" y="434462"/>
                    <a:pt x="1710" y="342569"/>
                    <a:pt x="33" y="332509"/>
                  </a:cubicBezTo>
                  <a:cubicBezTo>
                    <a:pt x="1016" y="320708"/>
                    <a:pt x="0" y="174628"/>
                    <a:pt x="27743" y="124691"/>
                  </a:cubicBezTo>
                  <a:cubicBezTo>
                    <a:pt x="90846" y="11106"/>
                    <a:pt x="83161" y="82740"/>
                    <a:pt x="83161" y="0"/>
                  </a:cubicBezTo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2479964" y="1135323"/>
              <a:ext cx="498763" cy="160399"/>
            </a:xfrm>
            <a:custGeom>
              <a:avLst/>
              <a:gdLst>
                <a:gd name="connsiteX0" fmla="*/ 0 w 498763"/>
                <a:gd name="connsiteY0" fmla="*/ 56168 h 160399"/>
                <a:gd name="connsiteX1" fmla="*/ 55418 w 498763"/>
                <a:gd name="connsiteY1" fmla="*/ 97732 h 160399"/>
                <a:gd name="connsiteX2" fmla="*/ 124691 w 498763"/>
                <a:gd name="connsiteY2" fmla="*/ 153150 h 160399"/>
                <a:gd name="connsiteX3" fmla="*/ 207818 w 498763"/>
                <a:gd name="connsiteY3" fmla="*/ 111586 h 160399"/>
                <a:gd name="connsiteX4" fmla="*/ 277091 w 498763"/>
                <a:gd name="connsiteY4" fmla="*/ 42313 h 160399"/>
                <a:gd name="connsiteX5" fmla="*/ 498763 w 498763"/>
                <a:gd name="connsiteY5" fmla="*/ 14604 h 160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8763" h="160399">
                  <a:moveTo>
                    <a:pt x="0" y="56168"/>
                  </a:moveTo>
                  <a:cubicBezTo>
                    <a:pt x="18473" y="70023"/>
                    <a:pt x="39090" y="81404"/>
                    <a:pt x="55418" y="97732"/>
                  </a:cubicBezTo>
                  <a:cubicBezTo>
                    <a:pt x="118085" y="160399"/>
                    <a:pt x="43775" y="126177"/>
                    <a:pt x="124691" y="153150"/>
                  </a:cubicBezTo>
                  <a:cubicBezTo>
                    <a:pt x="158494" y="141882"/>
                    <a:pt x="180962" y="138442"/>
                    <a:pt x="207818" y="111586"/>
                  </a:cubicBezTo>
                  <a:cubicBezTo>
                    <a:pt x="255848" y="63556"/>
                    <a:pt x="210587" y="71870"/>
                    <a:pt x="277091" y="42313"/>
                  </a:cubicBezTo>
                  <a:cubicBezTo>
                    <a:pt x="372295" y="0"/>
                    <a:pt x="381187" y="14604"/>
                    <a:pt x="498763" y="14604"/>
                  </a:cubicBezTo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1122218" y="1357745"/>
              <a:ext cx="512618" cy="651164"/>
            </a:xfrm>
            <a:custGeom>
              <a:avLst/>
              <a:gdLst>
                <a:gd name="connsiteX0" fmla="*/ 512618 w 512618"/>
                <a:gd name="connsiteY0" fmla="*/ 651164 h 651164"/>
                <a:gd name="connsiteX1" fmla="*/ 471055 w 512618"/>
                <a:gd name="connsiteY1" fmla="*/ 498764 h 651164"/>
                <a:gd name="connsiteX2" fmla="*/ 387927 w 512618"/>
                <a:gd name="connsiteY2" fmla="*/ 429491 h 651164"/>
                <a:gd name="connsiteX3" fmla="*/ 346364 w 512618"/>
                <a:gd name="connsiteY3" fmla="*/ 415637 h 651164"/>
                <a:gd name="connsiteX4" fmla="*/ 235527 w 512618"/>
                <a:gd name="connsiteY4" fmla="*/ 318655 h 651164"/>
                <a:gd name="connsiteX5" fmla="*/ 193964 w 512618"/>
                <a:gd name="connsiteY5" fmla="*/ 277091 h 651164"/>
                <a:gd name="connsiteX6" fmla="*/ 110837 w 512618"/>
                <a:gd name="connsiteY6" fmla="*/ 249382 h 651164"/>
                <a:gd name="connsiteX7" fmla="*/ 69273 w 512618"/>
                <a:gd name="connsiteY7" fmla="*/ 235528 h 651164"/>
                <a:gd name="connsiteX8" fmla="*/ 41564 w 512618"/>
                <a:gd name="connsiteY8" fmla="*/ 193964 h 651164"/>
                <a:gd name="connsiteX9" fmla="*/ 13855 w 512618"/>
                <a:gd name="connsiteY9" fmla="*/ 41564 h 651164"/>
                <a:gd name="connsiteX10" fmla="*/ 0 w 512618"/>
                <a:gd name="connsiteY10" fmla="*/ 0 h 651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12618" h="651164">
                  <a:moveTo>
                    <a:pt x="512618" y="651164"/>
                  </a:moveTo>
                  <a:cubicBezTo>
                    <a:pt x="503488" y="596380"/>
                    <a:pt x="501395" y="547309"/>
                    <a:pt x="471055" y="498764"/>
                  </a:cubicBezTo>
                  <a:cubicBezTo>
                    <a:pt x="457127" y="476479"/>
                    <a:pt x="412302" y="441678"/>
                    <a:pt x="387927" y="429491"/>
                  </a:cubicBezTo>
                  <a:cubicBezTo>
                    <a:pt x="374865" y="422960"/>
                    <a:pt x="360218" y="420255"/>
                    <a:pt x="346364" y="415637"/>
                  </a:cubicBezTo>
                  <a:cubicBezTo>
                    <a:pt x="209852" y="279125"/>
                    <a:pt x="369092" y="433140"/>
                    <a:pt x="235527" y="318655"/>
                  </a:cubicBezTo>
                  <a:cubicBezTo>
                    <a:pt x="220651" y="305904"/>
                    <a:pt x="211092" y="286606"/>
                    <a:pt x="193964" y="277091"/>
                  </a:cubicBezTo>
                  <a:cubicBezTo>
                    <a:pt x="168432" y="262906"/>
                    <a:pt x="138546" y="258618"/>
                    <a:pt x="110837" y="249382"/>
                  </a:cubicBezTo>
                  <a:lnTo>
                    <a:pt x="69273" y="235528"/>
                  </a:lnTo>
                  <a:cubicBezTo>
                    <a:pt x="60037" y="221673"/>
                    <a:pt x="48123" y="209269"/>
                    <a:pt x="41564" y="193964"/>
                  </a:cubicBezTo>
                  <a:cubicBezTo>
                    <a:pt x="26160" y="158021"/>
                    <a:pt x="19475" y="69664"/>
                    <a:pt x="13855" y="41564"/>
                  </a:cubicBezTo>
                  <a:cubicBezTo>
                    <a:pt x="10991" y="27243"/>
                    <a:pt x="0" y="0"/>
                    <a:pt x="0" y="0"/>
                  </a:cubicBezTo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1440873" y="1385455"/>
              <a:ext cx="112344" cy="429490"/>
            </a:xfrm>
            <a:custGeom>
              <a:avLst/>
              <a:gdLst>
                <a:gd name="connsiteX0" fmla="*/ 83127 w 112344"/>
                <a:gd name="connsiteY0" fmla="*/ 429490 h 429490"/>
                <a:gd name="connsiteX1" fmla="*/ 96982 w 112344"/>
                <a:gd name="connsiteY1" fmla="*/ 304800 h 429490"/>
                <a:gd name="connsiteX2" fmla="*/ 55418 w 112344"/>
                <a:gd name="connsiteY2" fmla="*/ 83127 h 429490"/>
                <a:gd name="connsiteX3" fmla="*/ 13854 w 112344"/>
                <a:gd name="connsiteY3" fmla="*/ 55418 h 429490"/>
                <a:gd name="connsiteX4" fmla="*/ 0 w 112344"/>
                <a:gd name="connsiteY4" fmla="*/ 0 h 429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44" h="429490">
                  <a:moveTo>
                    <a:pt x="83127" y="429490"/>
                  </a:moveTo>
                  <a:cubicBezTo>
                    <a:pt x="87745" y="387927"/>
                    <a:pt x="96982" y="346619"/>
                    <a:pt x="96982" y="304800"/>
                  </a:cubicBezTo>
                  <a:cubicBezTo>
                    <a:pt x="96982" y="233714"/>
                    <a:pt x="112344" y="140052"/>
                    <a:pt x="55418" y="83127"/>
                  </a:cubicBezTo>
                  <a:cubicBezTo>
                    <a:pt x="43644" y="71353"/>
                    <a:pt x="27709" y="64654"/>
                    <a:pt x="13854" y="55418"/>
                  </a:cubicBezTo>
                  <a:lnTo>
                    <a:pt x="0" y="0"/>
                  </a:lnTo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1648691" y="1963503"/>
              <a:ext cx="599588" cy="350206"/>
            </a:xfrm>
            <a:custGeom>
              <a:avLst/>
              <a:gdLst>
                <a:gd name="connsiteX0" fmla="*/ 0 w 599588"/>
                <a:gd name="connsiteY0" fmla="*/ 350206 h 350206"/>
                <a:gd name="connsiteX1" fmla="*/ 27709 w 599588"/>
                <a:gd name="connsiteY1" fmla="*/ 294788 h 350206"/>
                <a:gd name="connsiteX2" fmla="*/ 166254 w 599588"/>
                <a:gd name="connsiteY2" fmla="*/ 225515 h 350206"/>
                <a:gd name="connsiteX3" fmla="*/ 360218 w 599588"/>
                <a:gd name="connsiteY3" fmla="*/ 197806 h 350206"/>
                <a:gd name="connsiteX4" fmla="*/ 415636 w 599588"/>
                <a:gd name="connsiteY4" fmla="*/ 183952 h 350206"/>
                <a:gd name="connsiteX5" fmla="*/ 498764 w 599588"/>
                <a:gd name="connsiteY5" fmla="*/ 114679 h 350206"/>
                <a:gd name="connsiteX6" fmla="*/ 554182 w 599588"/>
                <a:gd name="connsiteY6" fmla="*/ 45406 h 350206"/>
                <a:gd name="connsiteX7" fmla="*/ 595745 w 599588"/>
                <a:gd name="connsiteY7" fmla="*/ 3842 h 350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9588" h="350206">
                  <a:moveTo>
                    <a:pt x="0" y="350206"/>
                  </a:moveTo>
                  <a:cubicBezTo>
                    <a:pt x="9236" y="331733"/>
                    <a:pt x="13105" y="309392"/>
                    <a:pt x="27709" y="294788"/>
                  </a:cubicBezTo>
                  <a:cubicBezTo>
                    <a:pt x="88162" y="234335"/>
                    <a:pt x="100551" y="244287"/>
                    <a:pt x="166254" y="225515"/>
                  </a:cubicBezTo>
                  <a:cubicBezTo>
                    <a:pt x="278193" y="193533"/>
                    <a:pt x="116491" y="219964"/>
                    <a:pt x="360218" y="197806"/>
                  </a:cubicBezTo>
                  <a:cubicBezTo>
                    <a:pt x="378691" y="193188"/>
                    <a:pt x="398134" y="191453"/>
                    <a:pt x="415636" y="183952"/>
                  </a:cubicBezTo>
                  <a:cubicBezTo>
                    <a:pt x="449389" y="169486"/>
                    <a:pt x="473799" y="139643"/>
                    <a:pt x="498764" y="114679"/>
                  </a:cubicBezTo>
                  <a:cubicBezTo>
                    <a:pt x="525735" y="33763"/>
                    <a:pt x="491515" y="108073"/>
                    <a:pt x="554182" y="45406"/>
                  </a:cubicBezTo>
                  <a:cubicBezTo>
                    <a:pt x="599588" y="0"/>
                    <a:pt x="561042" y="3842"/>
                    <a:pt x="595745" y="3842"/>
                  </a:cubicBezTo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762000" y="2248044"/>
              <a:ext cx="942109" cy="896938"/>
            </a:xfrm>
            <a:custGeom>
              <a:avLst/>
              <a:gdLst>
                <a:gd name="connsiteX0" fmla="*/ 942109 w 942109"/>
                <a:gd name="connsiteY0" fmla="*/ 896938 h 896938"/>
                <a:gd name="connsiteX1" fmla="*/ 914400 w 942109"/>
                <a:gd name="connsiteY1" fmla="*/ 786101 h 896938"/>
                <a:gd name="connsiteX2" fmla="*/ 817418 w 942109"/>
                <a:gd name="connsiteY2" fmla="*/ 702974 h 896938"/>
                <a:gd name="connsiteX3" fmla="*/ 637309 w 942109"/>
                <a:gd name="connsiteY3" fmla="*/ 675265 h 896938"/>
                <a:gd name="connsiteX4" fmla="*/ 568036 w 942109"/>
                <a:gd name="connsiteY4" fmla="*/ 661411 h 896938"/>
                <a:gd name="connsiteX5" fmla="*/ 526473 w 942109"/>
                <a:gd name="connsiteY5" fmla="*/ 592138 h 896938"/>
                <a:gd name="connsiteX6" fmla="*/ 484909 w 942109"/>
                <a:gd name="connsiteY6" fmla="*/ 550574 h 896938"/>
                <a:gd name="connsiteX7" fmla="*/ 387927 w 942109"/>
                <a:gd name="connsiteY7" fmla="*/ 439738 h 896938"/>
                <a:gd name="connsiteX8" fmla="*/ 360218 w 942109"/>
                <a:gd name="connsiteY8" fmla="*/ 398174 h 896938"/>
                <a:gd name="connsiteX9" fmla="*/ 332509 w 942109"/>
                <a:gd name="connsiteY9" fmla="*/ 301192 h 896938"/>
                <a:gd name="connsiteX10" fmla="*/ 304800 w 942109"/>
                <a:gd name="connsiteY10" fmla="*/ 259629 h 896938"/>
                <a:gd name="connsiteX11" fmla="*/ 290945 w 942109"/>
                <a:gd name="connsiteY11" fmla="*/ 218065 h 896938"/>
                <a:gd name="connsiteX12" fmla="*/ 221673 w 942109"/>
                <a:gd name="connsiteY12" fmla="*/ 121083 h 896938"/>
                <a:gd name="connsiteX13" fmla="*/ 207818 w 942109"/>
                <a:gd name="connsiteY13" fmla="*/ 79520 h 896938"/>
                <a:gd name="connsiteX14" fmla="*/ 96982 w 942109"/>
                <a:gd name="connsiteY14" fmla="*/ 37956 h 896938"/>
                <a:gd name="connsiteX15" fmla="*/ 0 w 942109"/>
                <a:gd name="connsiteY15" fmla="*/ 10247 h 89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42109" h="896938">
                  <a:moveTo>
                    <a:pt x="942109" y="896938"/>
                  </a:moveTo>
                  <a:cubicBezTo>
                    <a:pt x="932873" y="859992"/>
                    <a:pt x="929047" y="821254"/>
                    <a:pt x="914400" y="786101"/>
                  </a:cubicBezTo>
                  <a:cubicBezTo>
                    <a:pt x="894116" y="737419"/>
                    <a:pt x="863372" y="720207"/>
                    <a:pt x="817418" y="702974"/>
                  </a:cubicBezTo>
                  <a:cubicBezTo>
                    <a:pt x="764177" y="683009"/>
                    <a:pt x="687039" y="682369"/>
                    <a:pt x="637309" y="675265"/>
                  </a:cubicBezTo>
                  <a:cubicBezTo>
                    <a:pt x="613997" y="671935"/>
                    <a:pt x="591127" y="666029"/>
                    <a:pt x="568036" y="661411"/>
                  </a:cubicBezTo>
                  <a:cubicBezTo>
                    <a:pt x="481736" y="575108"/>
                    <a:pt x="598418" y="700055"/>
                    <a:pt x="526473" y="592138"/>
                  </a:cubicBezTo>
                  <a:cubicBezTo>
                    <a:pt x="515605" y="575835"/>
                    <a:pt x="496938" y="566040"/>
                    <a:pt x="484909" y="550574"/>
                  </a:cubicBezTo>
                  <a:cubicBezTo>
                    <a:pt x="397874" y="438672"/>
                    <a:pt x="468390" y="493380"/>
                    <a:pt x="387927" y="439738"/>
                  </a:cubicBezTo>
                  <a:cubicBezTo>
                    <a:pt x="378691" y="425883"/>
                    <a:pt x="367665" y="413067"/>
                    <a:pt x="360218" y="398174"/>
                  </a:cubicBezTo>
                  <a:cubicBezTo>
                    <a:pt x="333261" y="344259"/>
                    <a:pt x="359140" y="363330"/>
                    <a:pt x="332509" y="301192"/>
                  </a:cubicBezTo>
                  <a:cubicBezTo>
                    <a:pt x="325950" y="285887"/>
                    <a:pt x="312247" y="274522"/>
                    <a:pt x="304800" y="259629"/>
                  </a:cubicBezTo>
                  <a:cubicBezTo>
                    <a:pt x="298269" y="246567"/>
                    <a:pt x="297476" y="231127"/>
                    <a:pt x="290945" y="218065"/>
                  </a:cubicBezTo>
                  <a:cubicBezTo>
                    <a:pt x="280815" y="197806"/>
                    <a:pt x="231087" y="133635"/>
                    <a:pt x="221673" y="121083"/>
                  </a:cubicBezTo>
                  <a:cubicBezTo>
                    <a:pt x="217055" y="107229"/>
                    <a:pt x="216941" y="90924"/>
                    <a:pt x="207818" y="79520"/>
                  </a:cubicBezTo>
                  <a:cubicBezTo>
                    <a:pt x="180637" y="45544"/>
                    <a:pt x="134534" y="45467"/>
                    <a:pt x="96982" y="37956"/>
                  </a:cubicBezTo>
                  <a:cubicBezTo>
                    <a:pt x="40048" y="0"/>
                    <a:pt x="72069" y="10247"/>
                    <a:pt x="0" y="10247"/>
                  </a:cubicBezTo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623455" y="2604655"/>
              <a:ext cx="540327" cy="119756"/>
            </a:xfrm>
            <a:custGeom>
              <a:avLst/>
              <a:gdLst>
                <a:gd name="connsiteX0" fmla="*/ 540327 w 540327"/>
                <a:gd name="connsiteY0" fmla="*/ 110836 h 119756"/>
                <a:gd name="connsiteX1" fmla="*/ 498763 w 540327"/>
                <a:gd name="connsiteY1" fmla="*/ 83127 h 119756"/>
                <a:gd name="connsiteX2" fmla="*/ 360218 w 540327"/>
                <a:gd name="connsiteY2" fmla="*/ 83127 h 119756"/>
                <a:gd name="connsiteX3" fmla="*/ 249381 w 540327"/>
                <a:gd name="connsiteY3" fmla="*/ 110836 h 119756"/>
                <a:gd name="connsiteX4" fmla="*/ 69272 w 540327"/>
                <a:gd name="connsiteY4" fmla="*/ 69272 h 119756"/>
                <a:gd name="connsiteX5" fmla="*/ 41563 w 540327"/>
                <a:gd name="connsiteY5" fmla="*/ 27709 h 119756"/>
                <a:gd name="connsiteX6" fmla="*/ 0 w 540327"/>
                <a:gd name="connsiteY6" fmla="*/ 0 h 119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0327" h="119756">
                  <a:moveTo>
                    <a:pt x="540327" y="110836"/>
                  </a:moveTo>
                  <a:cubicBezTo>
                    <a:pt x="526472" y="101600"/>
                    <a:pt x="513656" y="90574"/>
                    <a:pt x="498763" y="83127"/>
                  </a:cubicBezTo>
                  <a:cubicBezTo>
                    <a:pt x="447559" y="57525"/>
                    <a:pt x="423941" y="70382"/>
                    <a:pt x="360218" y="83127"/>
                  </a:cubicBezTo>
                  <a:cubicBezTo>
                    <a:pt x="322875" y="90596"/>
                    <a:pt x="249381" y="110836"/>
                    <a:pt x="249381" y="110836"/>
                  </a:cubicBezTo>
                  <a:cubicBezTo>
                    <a:pt x="177042" y="103602"/>
                    <a:pt x="119756" y="119756"/>
                    <a:pt x="69272" y="69272"/>
                  </a:cubicBezTo>
                  <a:cubicBezTo>
                    <a:pt x="57498" y="57498"/>
                    <a:pt x="53337" y="39483"/>
                    <a:pt x="41563" y="27709"/>
                  </a:cubicBezTo>
                  <a:cubicBezTo>
                    <a:pt x="29789" y="15935"/>
                    <a:pt x="0" y="0"/>
                    <a:pt x="0" y="0"/>
                  </a:cubicBezTo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1828800" y="2590800"/>
              <a:ext cx="599588" cy="360218"/>
            </a:xfrm>
            <a:custGeom>
              <a:avLst/>
              <a:gdLst>
                <a:gd name="connsiteX0" fmla="*/ 0 w 599588"/>
                <a:gd name="connsiteY0" fmla="*/ 360218 h 360218"/>
                <a:gd name="connsiteX1" fmla="*/ 83127 w 599588"/>
                <a:gd name="connsiteY1" fmla="*/ 290945 h 360218"/>
                <a:gd name="connsiteX2" fmla="*/ 221673 w 599588"/>
                <a:gd name="connsiteY2" fmla="*/ 249382 h 360218"/>
                <a:gd name="connsiteX3" fmla="*/ 374073 w 599588"/>
                <a:gd name="connsiteY3" fmla="*/ 207818 h 360218"/>
                <a:gd name="connsiteX4" fmla="*/ 457200 w 599588"/>
                <a:gd name="connsiteY4" fmla="*/ 138545 h 360218"/>
                <a:gd name="connsiteX5" fmla="*/ 554182 w 599588"/>
                <a:gd name="connsiteY5" fmla="*/ 41564 h 360218"/>
                <a:gd name="connsiteX6" fmla="*/ 595745 w 599588"/>
                <a:gd name="connsiteY6" fmla="*/ 0 h 36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9588" h="360218">
                  <a:moveTo>
                    <a:pt x="0" y="360218"/>
                  </a:moveTo>
                  <a:cubicBezTo>
                    <a:pt x="26098" y="334121"/>
                    <a:pt x="48412" y="306374"/>
                    <a:pt x="83127" y="290945"/>
                  </a:cubicBezTo>
                  <a:cubicBezTo>
                    <a:pt x="117666" y="275594"/>
                    <a:pt x="181371" y="258338"/>
                    <a:pt x="221673" y="249382"/>
                  </a:cubicBezTo>
                  <a:cubicBezTo>
                    <a:pt x="260707" y="240708"/>
                    <a:pt x="341638" y="229442"/>
                    <a:pt x="374073" y="207818"/>
                  </a:cubicBezTo>
                  <a:cubicBezTo>
                    <a:pt x="411018" y="183188"/>
                    <a:pt x="428480" y="175471"/>
                    <a:pt x="457200" y="138545"/>
                  </a:cubicBezTo>
                  <a:cubicBezTo>
                    <a:pt x="535010" y="38503"/>
                    <a:pt x="474757" y="68038"/>
                    <a:pt x="554182" y="41564"/>
                  </a:cubicBezTo>
                  <a:cubicBezTo>
                    <a:pt x="599588" y="11293"/>
                    <a:pt x="595745" y="30506"/>
                    <a:pt x="595745" y="0"/>
                  </a:cubicBezTo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1544663" y="568036"/>
              <a:ext cx="339555" cy="3020291"/>
            </a:xfrm>
            <a:custGeom>
              <a:avLst/>
              <a:gdLst>
                <a:gd name="connsiteX0" fmla="*/ 34755 w 339555"/>
                <a:gd name="connsiteY0" fmla="*/ 0 h 3020291"/>
                <a:gd name="connsiteX1" fmla="*/ 34755 w 339555"/>
                <a:gd name="connsiteY1" fmla="*/ 429491 h 3020291"/>
                <a:gd name="connsiteX2" fmla="*/ 131737 w 339555"/>
                <a:gd name="connsiteY2" fmla="*/ 554182 h 3020291"/>
                <a:gd name="connsiteX3" fmla="*/ 214864 w 339555"/>
                <a:gd name="connsiteY3" fmla="*/ 623455 h 3020291"/>
                <a:gd name="connsiteX4" fmla="*/ 242573 w 339555"/>
                <a:gd name="connsiteY4" fmla="*/ 665019 h 3020291"/>
                <a:gd name="connsiteX5" fmla="*/ 284137 w 339555"/>
                <a:gd name="connsiteY5" fmla="*/ 706582 h 3020291"/>
                <a:gd name="connsiteX6" fmla="*/ 297992 w 339555"/>
                <a:gd name="connsiteY6" fmla="*/ 762000 h 3020291"/>
                <a:gd name="connsiteX7" fmla="*/ 284137 w 339555"/>
                <a:gd name="connsiteY7" fmla="*/ 1011382 h 3020291"/>
                <a:gd name="connsiteX8" fmla="*/ 270282 w 339555"/>
                <a:gd name="connsiteY8" fmla="*/ 1080655 h 3020291"/>
                <a:gd name="connsiteX9" fmla="*/ 242573 w 339555"/>
                <a:gd name="connsiteY9" fmla="*/ 1233055 h 3020291"/>
                <a:gd name="connsiteX10" fmla="*/ 187155 w 339555"/>
                <a:gd name="connsiteY10" fmla="*/ 1316182 h 3020291"/>
                <a:gd name="connsiteX11" fmla="*/ 159446 w 339555"/>
                <a:gd name="connsiteY11" fmla="*/ 1371600 h 3020291"/>
                <a:gd name="connsiteX12" fmla="*/ 117882 w 339555"/>
                <a:gd name="connsiteY12" fmla="*/ 1427019 h 3020291"/>
                <a:gd name="connsiteX13" fmla="*/ 90173 w 339555"/>
                <a:gd name="connsiteY13" fmla="*/ 1468582 h 3020291"/>
                <a:gd name="connsiteX14" fmla="*/ 62464 w 339555"/>
                <a:gd name="connsiteY14" fmla="*/ 1565564 h 3020291"/>
                <a:gd name="connsiteX15" fmla="*/ 76319 w 339555"/>
                <a:gd name="connsiteY15" fmla="*/ 1690255 h 3020291"/>
                <a:gd name="connsiteX16" fmla="*/ 104028 w 339555"/>
                <a:gd name="connsiteY16" fmla="*/ 1731819 h 3020291"/>
                <a:gd name="connsiteX17" fmla="*/ 228719 w 339555"/>
                <a:gd name="connsiteY17" fmla="*/ 1828800 h 3020291"/>
                <a:gd name="connsiteX18" fmla="*/ 270282 w 339555"/>
                <a:gd name="connsiteY18" fmla="*/ 1842655 h 3020291"/>
                <a:gd name="connsiteX19" fmla="*/ 297992 w 339555"/>
                <a:gd name="connsiteY19" fmla="*/ 1870364 h 3020291"/>
                <a:gd name="connsiteX20" fmla="*/ 311846 w 339555"/>
                <a:gd name="connsiteY20" fmla="*/ 1911928 h 3020291"/>
                <a:gd name="connsiteX21" fmla="*/ 339555 w 339555"/>
                <a:gd name="connsiteY21" fmla="*/ 1953491 h 3020291"/>
                <a:gd name="connsiteX22" fmla="*/ 311846 w 339555"/>
                <a:gd name="connsiteY22" fmla="*/ 2258291 h 3020291"/>
                <a:gd name="connsiteX23" fmla="*/ 256428 w 339555"/>
                <a:gd name="connsiteY23" fmla="*/ 2396837 h 3020291"/>
                <a:gd name="connsiteX24" fmla="*/ 228719 w 339555"/>
                <a:gd name="connsiteY24" fmla="*/ 2466109 h 3020291"/>
                <a:gd name="connsiteX25" fmla="*/ 214864 w 339555"/>
                <a:gd name="connsiteY25" fmla="*/ 2507673 h 3020291"/>
                <a:gd name="connsiteX26" fmla="*/ 173301 w 339555"/>
                <a:gd name="connsiteY26" fmla="*/ 2549237 h 3020291"/>
                <a:gd name="connsiteX27" fmla="*/ 145592 w 339555"/>
                <a:gd name="connsiteY27" fmla="*/ 2673928 h 3020291"/>
                <a:gd name="connsiteX28" fmla="*/ 187155 w 339555"/>
                <a:gd name="connsiteY28" fmla="*/ 2895600 h 3020291"/>
                <a:gd name="connsiteX29" fmla="*/ 228719 w 339555"/>
                <a:gd name="connsiteY29" fmla="*/ 2923309 h 3020291"/>
                <a:gd name="connsiteX30" fmla="*/ 256428 w 339555"/>
                <a:gd name="connsiteY30" fmla="*/ 2964873 h 3020291"/>
                <a:gd name="connsiteX31" fmla="*/ 297992 w 339555"/>
                <a:gd name="connsiteY31" fmla="*/ 3020291 h 3020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39555" h="3020291">
                  <a:moveTo>
                    <a:pt x="34755" y="0"/>
                  </a:moveTo>
                  <a:cubicBezTo>
                    <a:pt x="14468" y="162307"/>
                    <a:pt x="0" y="227912"/>
                    <a:pt x="34755" y="429491"/>
                  </a:cubicBezTo>
                  <a:cubicBezTo>
                    <a:pt x="43505" y="480243"/>
                    <a:pt x="100475" y="517711"/>
                    <a:pt x="131737" y="554182"/>
                  </a:cubicBezTo>
                  <a:cubicBezTo>
                    <a:pt x="192129" y="624638"/>
                    <a:pt x="145029" y="600176"/>
                    <a:pt x="214864" y="623455"/>
                  </a:cubicBezTo>
                  <a:cubicBezTo>
                    <a:pt x="224100" y="637310"/>
                    <a:pt x="231913" y="652227"/>
                    <a:pt x="242573" y="665019"/>
                  </a:cubicBezTo>
                  <a:cubicBezTo>
                    <a:pt x="255116" y="680071"/>
                    <a:pt x="274416" y="689570"/>
                    <a:pt x="284137" y="706582"/>
                  </a:cubicBezTo>
                  <a:cubicBezTo>
                    <a:pt x="293584" y="723114"/>
                    <a:pt x="293374" y="743527"/>
                    <a:pt x="297992" y="762000"/>
                  </a:cubicBezTo>
                  <a:cubicBezTo>
                    <a:pt x="293374" y="845127"/>
                    <a:pt x="291350" y="928439"/>
                    <a:pt x="284137" y="1011382"/>
                  </a:cubicBezTo>
                  <a:cubicBezTo>
                    <a:pt x="282097" y="1034842"/>
                    <a:pt x="273863" y="1057381"/>
                    <a:pt x="270282" y="1080655"/>
                  </a:cubicBezTo>
                  <a:cubicBezTo>
                    <a:pt x="266298" y="1106551"/>
                    <a:pt x="263620" y="1195170"/>
                    <a:pt x="242573" y="1233055"/>
                  </a:cubicBezTo>
                  <a:cubicBezTo>
                    <a:pt x="226400" y="1262166"/>
                    <a:pt x="202048" y="1286396"/>
                    <a:pt x="187155" y="1316182"/>
                  </a:cubicBezTo>
                  <a:cubicBezTo>
                    <a:pt x="177919" y="1334655"/>
                    <a:pt x="170392" y="1354086"/>
                    <a:pt x="159446" y="1371600"/>
                  </a:cubicBezTo>
                  <a:cubicBezTo>
                    <a:pt x="147208" y="1391181"/>
                    <a:pt x="131304" y="1408229"/>
                    <a:pt x="117882" y="1427019"/>
                  </a:cubicBezTo>
                  <a:cubicBezTo>
                    <a:pt x="108204" y="1440568"/>
                    <a:pt x="99409" y="1454728"/>
                    <a:pt x="90173" y="1468582"/>
                  </a:cubicBezTo>
                  <a:cubicBezTo>
                    <a:pt x="83641" y="1488179"/>
                    <a:pt x="62464" y="1548172"/>
                    <a:pt x="62464" y="1565564"/>
                  </a:cubicBezTo>
                  <a:cubicBezTo>
                    <a:pt x="62464" y="1607383"/>
                    <a:pt x="66176" y="1649684"/>
                    <a:pt x="76319" y="1690255"/>
                  </a:cubicBezTo>
                  <a:cubicBezTo>
                    <a:pt x="80358" y="1706409"/>
                    <a:pt x="93368" y="1719027"/>
                    <a:pt x="104028" y="1731819"/>
                  </a:cubicBezTo>
                  <a:cubicBezTo>
                    <a:pt x="131614" y="1764922"/>
                    <a:pt x="193073" y="1816917"/>
                    <a:pt x="228719" y="1828800"/>
                  </a:cubicBezTo>
                  <a:lnTo>
                    <a:pt x="270282" y="1842655"/>
                  </a:lnTo>
                  <a:cubicBezTo>
                    <a:pt x="279519" y="1851891"/>
                    <a:pt x="291271" y="1859163"/>
                    <a:pt x="297992" y="1870364"/>
                  </a:cubicBezTo>
                  <a:cubicBezTo>
                    <a:pt x="305506" y="1882887"/>
                    <a:pt x="305315" y="1898866"/>
                    <a:pt x="311846" y="1911928"/>
                  </a:cubicBezTo>
                  <a:cubicBezTo>
                    <a:pt x="319292" y="1926821"/>
                    <a:pt x="330319" y="1939637"/>
                    <a:pt x="339555" y="1953491"/>
                  </a:cubicBezTo>
                  <a:cubicBezTo>
                    <a:pt x="336660" y="1994024"/>
                    <a:pt x="325923" y="2192601"/>
                    <a:pt x="311846" y="2258291"/>
                  </a:cubicBezTo>
                  <a:cubicBezTo>
                    <a:pt x="295254" y="2335718"/>
                    <a:pt x="284720" y="2333180"/>
                    <a:pt x="256428" y="2396837"/>
                  </a:cubicBezTo>
                  <a:cubicBezTo>
                    <a:pt x="246328" y="2419563"/>
                    <a:pt x="237451" y="2442823"/>
                    <a:pt x="228719" y="2466109"/>
                  </a:cubicBezTo>
                  <a:cubicBezTo>
                    <a:pt x="223591" y="2479783"/>
                    <a:pt x="222965" y="2495522"/>
                    <a:pt x="214864" y="2507673"/>
                  </a:cubicBezTo>
                  <a:cubicBezTo>
                    <a:pt x="203996" y="2523976"/>
                    <a:pt x="187155" y="2535382"/>
                    <a:pt x="173301" y="2549237"/>
                  </a:cubicBezTo>
                  <a:cubicBezTo>
                    <a:pt x="159013" y="2592100"/>
                    <a:pt x="145592" y="2625157"/>
                    <a:pt x="145592" y="2673928"/>
                  </a:cubicBezTo>
                  <a:cubicBezTo>
                    <a:pt x="145592" y="2745015"/>
                    <a:pt x="130229" y="2838675"/>
                    <a:pt x="187155" y="2895600"/>
                  </a:cubicBezTo>
                  <a:cubicBezTo>
                    <a:pt x="198929" y="2907374"/>
                    <a:pt x="214864" y="2914073"/>
                    <a:pt x="228719" y="2923309"/>
                  </a:cubicBezTo>
                  <a:cubicBezTo>
                    <a:pt x="237955" y="2937164"/>
                    <a:pt x="244654" y="2953099"/>
                    <a:pt x="256428" y="2964873"/>
                  </a:cubicBezTo>
                  <a:cubicBezTo>
                    <a:pt x="305677" y="3014122"/>
                    <a:pt x="297992" y="2966825"/>
                    <a:pt x="297992" y="3020291"/>
                  </a:cubicBezTo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1662545" y="2382982"/>
              <a:ext cx="387928" cy="41563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Freeform 21"/>
          <p:cNvSpPr/>
          <p:nvPr/>
        </p:nvSpPr>
        <p:spPr>
          <a:xfrm>
            <a:off x="5250885" y="2400362"/>
            <a:ext cx="1551710" cy="3837709"/>
          </a:xfrm>
          <a:custGeom>
            <a:avLst/>
            <a:gdLst>
              <a:gd name="connsiteX0" fmla="*/ 1551710 w 1551710"/>
              <a:gd name="connsiteY0" fmla="*/ 0 h 3837709"/>
              <a:gd name="connsiteX1" fmla="*/ 651164 w 1551710"/>
              <a:gd name="connsiteY1" fmla="*/ 845128 h 3837709"/>
              <a:gd name="connsiteX2" fmla="*/ 1330037 w 1551710"/>
              <a:gd name="connsiteY2" fmla="*/ 2244437 h 3837709"/>
              <a:gd name="connsiteX3" fmla="*/ 0 w 1551710"/>
              <a:gd name="connsiteY3" fmla="*/ 3837709 h 3837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1710" h="3837709">
                <a:moveTo>
                  <a:pt x="1551710" y="0"/>
                </a:moveTo>
                <a:cubicBezTo>
                  <a:pt x="1119909" y="235527"/>
                  <a:pt x="688109" y="471055"/>
                  <a:pt x="651164" y="845128"/>
                </a:cubicBezTo>
                <a:cubicBezTo>
                  <a:pt x="614219" y="1219201"/>
                  <a:pt x="1438564" y="1745674"/>
                  <a:pt x="1330037" y="2244437"/>
                </a:cubicBezTo>
                <a:cubicBezTo>
                  <a:pt x="1221510" y="2743201"/>
                  <a:pt x="610755" y="3290455"/>
                  <a:pt x="0" y="3837709"/>
                </a:cubicBezTo>
              </a:path>
            </a:pathLst>
          </a:cu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own Arrow 22"/>
          <p:cNvSpPr/>
          <p:nvPr/>
        </p:nvSpPr>
        <p:spPr>
          <a:xfrm>
            <a:off x="6885709" y="4173747"/>
            <a:ext cx="304800" cy="484909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1981200" y="2169994"/>
            <a:ext cx="2877403" cy="20331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20" idx="22"/>
          </p:cNvCxnSpPr>
          <p:nvPr/>
        </p:nvCxnSpPr>
        <p:spPr>
          <a:xfrm>
            <a:off x="1911928" y="4687825"/>
            <a:ext cx="1786615" cy="12216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>
            <a:spLocks noChangeAspect="1"/>
          </p:cNvSpPr>
          <p:nvPr/>
        </p:nvSpPr>
        <p:spPr>
          <a:xfrm>
            <a:off x="3630307" y="626980"/>
            <a:ext cx="5453929" cy="107721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l-GR" sz="3200" dirty="0" smtClean="0"/>
              <a:t>Δ</a:t>
            </a:r>
            <a:r>
              <a:rPr lang="en-US" sz="3200" dirty="0" smtClean="0"/>
              <a:t>S = Inputs – Outputs + Storage</a:t>
            </a:r>
          </a:p>
          <a:p>
            <a:r>
              <a:rPr lang="el-GR" sz="3200" dirty="0" smtClean="0"/>
              <a:t>Δ</a:t>
            </a:r>
            <a:r>
              <a:rPr lang="en-US" sz="3200" dirty="0" smtClean="0"/>
              <a:t>S = (</a:t>
            </a:r>
            <a:r>
              <a:rPr lang="en-US" sz="3200" dirty="0" err="1" smtClean="0"/>
              <a:t>I</a:t>
            </a:r>
            <a:r>
              <a:rPr lang="en-US" sz="3200" baseline="-25000" dirty="0" err="1" smtClean="0"/>
              <a:t>us</a:t>
            </a:r>
            <a:r>
              <a:rPr lang="en-US" sz="3200" dirty="0" smtClean="0"/>
              <a:t> + </a:t>
            </a:r>
            <a:r>
              <a:rPr lang="en-US" sz="3200" dirty="0" err="1" smtClean="0"/>
              <a:t>I</a:t>
            </a:r>
            <a:r>
              <a:rPr lang="en-US" sz="3200" baseline="-25000" dirty="0" err="1" smtClean="0"/>
              <a:t>lat</a:t>
            </a:r>
            <a:r>
              <a:rPr lang="en-US" sz="3200" dirty="0" smtClean="0"/>
              <a:t>) – (</a:t>
            </a:r>
            <a:r>
              <a:rPr lang="en-US" sz="3200" dirty="0" err="1" smtClean="0"/>
              <a:t>O</a:t>
            </a:r>
            <a:r>
              <a:rPr lang="en-US" sz="3200" baseline="-25000" dirty="0" err="1" smtClean="0"/>
              <a:t>lat</a:t>
            </a:r>
            <a:r>
              <a:rPr lang="en-US" sz="3200" dirty="0" smtClean="0"/>
              <a:t> + </a:t>
            </a:r>
            <a:r>
              <a:rPr lang="en-US" sz="3200" dirty="0" err="1" smtClean="0"/>
              <a:t>O</a:t>
            </a:r>
            <a:r>
              <a:rPr lang="en-US" sz="3200" baseline="-25000" dirty="0" err="1" smtClean="0"/>
              <a:t>ds</a:t>
            </a:r>
            <a:r>
              <a:rPr lang="en-US" sz="3200" dirty="0" smtClean="0"/>
              <a:t>) + S</a:t>
            </a:r>
            <a:endParaRPr lang="en-US" sz="3200" dirty="0"/>
          </a:p>
        </p:txBody>
      </p:sp>
      <p:sp>
        <p:nvSpPr>
          <p:cNvPr id="28" name="Freeform 27"/>
          <p:cNvSpPr/>
          <p:nvPr/>
        </p:nvSpPr>
        <p:spPr>
          <a:xfrm>
            <a:off x="1856096" y="4258128"/>
            <a:ext cx="81886" cy="436728"/>
          </a:xfrm>
          <a:custGeom>
            <a:avLst/>
            <a:gdLst>
              <a:gd name="connsiteX0" fmla="*/ 54591 w 81886"/>
              <a:gd name="connsiteY0" fmla="*/ 436728 h 436728"/>
              <a:gd name="connsiteX1" fmla="*/ 68238 w 81886"/>
              <a:gd name="connsiteY1" fmla="*/ 368489 h 436728"/>
              <a:gd name="connsiteX2" fmla="*/ 81886 w 81886"/>
              <a:gd name="connsiteY2" fmla="*/ 313898 h 436728"/>
              <a:gd name="connsiteX3" fmla="*/ 68238 w 81886"/>
              <a:gd name="connsiteY3" fmla="*/ 81886 h 436728"/>
              <a:gd name="connsiteX4" fmla="*/ 54591 w 81886"/>
              <a:gd name="connsiteY4" fmla="*/ 40943 h 436728"/>
              <a:gd name="connsiteX5" fmla="*/ 13647 w 81886"/>
              <a:gd name="connsiteY5" fmla="*/ 13648 h 436728"/>
              <a:gd name="connsiteX6" fmla="*/ 0 w 81886"/>
              <a:gd name="connsiteY6" fmla="*/ 0 h 436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886" h="436728">
                <a:moveTo>
                  <a:pt x="54591" y="436728"/>
                </a:moveTo>
                <a:cubicBezTo>
                  <a:pt x="59140" y="413982"/>
                  <a:pt x="63206" y="391133"/>
                  <a:pt x="68238" y="368489"/>
                </a:cubicBezTo>
                <a:cubicBezTo>
                  <a:pt x="72307" y="350179"/>
                  <a:pt x="81886" y="332655"/>
                  <a:pt x="81886" y="313898"/>
                </a:cubicBezTo>
                <a:cubicBezTo>
                  <a:pt x="81886" y="236427"/>
                  <a:pt x="75947" y="158973"/>
                  <a:pt x="68238" y="81886"/>
                </a:cubicBezTo>
                <a:cubicBezTo>
                  <a:pt x="66807" y="67572"/>
                  <a:pt x="63578" y="52176"/>
                  <a:pt x="54591" y="40943"/>
                </a:cubicBezTo>
                <a:cubicBezTo>
                  <a:pt x="44344" y="28135"/>
                  <a:pt x="26769" y="23490"/>
                  <a:pt x="13647" y="13648"/>
                </a:cubicBezTo>
                <a:cubicBezTo>
                  <a:pt x="8500" y="9788"/>
                  <a:pt x="4549" y="4549"/>
                  <a:pt x="0" y="0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1705970" y="3330080"/>
            <a:ext cx="163773" cy="232012"/>
          </a:xfrm>
          <a:custGeom>
            <a:avLst/>
            <a:gdLst>
              <a:gd name="connsiteX0" fmla="*/ 0 w 163773"/>
              <a:gd name="connsiteY0" fmla="*/ 0 h 232012"/>
              <a:gd name="connsiteX1" fmla="*/ 40943 w 163773"/>
              <a:gd name="connsiteY1" fmla="*/ 40943 h 232012"/>
              <a:gd name="connsiteX2" fmla="*/ 81887 w 163773"/>
              <a:gd name="connsiteY2" fmla="*/ 68239 h 232012"/>
              <a:gd name="connsiteX3" fmla="*/ 95534 w 163773"/>
              <a:gd name="connsiteY3" fmla="*/ 177421 h 232012"/>
              <a:gd name="connsiteX4" fmla="*/ 122830 w 163773"/>
              <a:gd name="connsiteY4" fmla="*/ 218364 h 232012"/>
              <a:gd name="connsiteX5" fmla="*/ 163773 w 163773"/>
              <a:gd name="connsiteY5" fmla="*/ 232012 h 232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3773" h="232012">
                <a:moveTo>
                  <a:pt x="0" y="0"/>
                </a:moveTo>
                <a:cubicBezTo>
                  <a:pt x="13648" y="13648"/>
                  <a:pt x="26116" y="28587"/>
                  <a:pt x="40943" y="40943"/>
                </a:cubicBezTo>
                <a:cubicBezTo>
                  <a:pt x="53544" y="51444"/>
                  <a:pt x="75795" y="53009"/>
                  <a:pt x="81887" y="68239"/>
                </a:cubicBezTo>
                <a:cubicBezTo>
                  <a:pt x="95509" y="102293"/>
                  <a:pt x="85884" y="142036"/>
                  <a:pt x="95534" y="177421"/>
                </a:cubicBezTo>
                <a:cubicBezTo>
                  <a:pt x="99850" y="193246"/>
                  <a:pt x="110022" y="208117"/>
                  <a:pt x="122830" y="218364"/>
                </a:cubicBezTo>
                <a:cubicBezTo>
                  <a:pt x="134064" y="227351"/>
                  <a:pt x="163773" y="232012"/>
                  <a:pt x="163773" y="232012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1678675" y="4067059"/>
            <a:ext cx="109182" cy="95534"/>
          </a:xfrm>
          <a:custGeom>
            <a:avLst/>
            <a:gdLst>
              <a:gd name="connsiteX0" fmla="*/ 109182 w 109182"/>
              <a:gd name="connsiteY0" fmla="*/ 0 h 95534"/>
              <a:gd name="connsiteX1" fmla="*/ 27295 w 109182"/>
              <a:gd name="connsiteY1" fmla="*/ 54591 h 95534"/>
              <a:gd name="connsiteX2" fmla="*/ 0 w 109182"/>
              <a:gd name="connsiteY2" fmla="*/ 95534 h 95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9182" h="95534">
                <a:moveTo>
                  <a:pt x="109182" y="0"/>
                </a:moveTo>
                <a:cubicBezTo>
                  <a:pt x="81886" y="18197"/>
                  <a:pt x="45492" y="27295"/>
                  <a:pt x="27295" y="54591"/>
                </a:cubicBezTo>
                <a:lnTo>
                  <a:pt x="0" y="95534"/>
                </a:ln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Down Arrow 30"/>
          <p:cNvSpPr/>
          <p:nvPr/>
        </p:nvSpPr>
        <p:spPr>
          <a:xfrm>
            <a:off x="6580909" y="1943164"/>
            <a:ext cx="304800" cy="484909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scene3d>
            <a:camera prst="orthographicFront">
              <a:rot lat="0" lon="0" rev="186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4710545" y="2289527"/>
            <a:ext cx="1551710" cy="3837709"/>
          </a:xfrm>
          <a:custGeom>
            <a:avLst/>
            <a:gdLst>
              <a:gd name="connsiteX0" fmla="*/ 1551710 w 1551710"/>
              <a:gd name="connsiteY0" fmla="*/ 0 h 3837709"/>
              <a:gd name="connsiteX1" fmla="*/ 651164 w 1551710"/>
              <a:gd name="connsiteY1" fmla="*/ 845128 h 3837709"/>
              <a:gd name="connsiteX2" fmla="*/ 1330037 w 1551710"/>
              <a:gd name="connsiteY2" fmla="*/ 2244437 h 3837709"/>
              <a:gd name="connsiteX3" fmla="*/ 0 w 1551710"/>
              <a:gd name="connsiteY3" fmla="*/ 3837709 h 3837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1710" h="3837709">
                <a:moveTo>
                  <a:pt x="1551710" y="0"/>
                </a:moveTo>
                <a:cubicBezTo>
                  <a:pt x="1119909" y="235527"/>
                  <a:pt x="688109" y="471055"/>
                  <a:pt x="651164" y="845128"/>
                </a:cubicBezTo>
                <a:cubicBezTo>
                  <a:pt x="614219" y="1219201"/>
                  <a:pt x="1438564" y="1745674"/>
                  <a:pt x="1330037" y="2244437"/>
                </a:cubicBezTo>
                <a:cubicBezTo>
                  <a:pt x="1221510" y="2743201"/>
                  <a:pt x="610755" y="3290455"/>
                  <a:pt x="0" y="3837709"/>
                </a:cubicBezTo>
              </a:path>
            </a:pathLst>
          </a:cu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own Arrow 32"/>
          <p:cNvSpPr/>
          <p:nvPr/>
        </p:nvSpPr>
        <p:spPr>
          <a:xfrm>
            <a:off x="5472545" y="4533965"/>
            <a:ext cx="304800" cy="484909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Down Arrow 33"/>
          <p:cNvSpPr/>
          <p:nvPr/>
        </p:nvSpPr>
        <p:spPr>
          <a:xfrm>
            <a:off x="4779818" y="6154946"/>
            <a:ext cx="304800" cy="484909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scene3d>
            <a:camera prst="orthographicFront">
              <a:rot lat="0" lon="0" rev="19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>
            <a:off x="3657600" y="2150982"/>
            <a:ext cx="1482436" cy="3699163"/>
          </a:xfrm>
          <a:custGeom>
            <a:avLst/>
            <a:gdLst>
              <a:gd name="connsiteX0" fmla="*/ 1482436 w 1482436"/>
              <a:gd name="connsiteY0" fmla="*/ 0 h 3699163"/>
              <a:gd name="connsiteX1" fmla="*/ 1039091 w 1482436"/>
              <a:gd name="connsiteY1" fmla="*/ 678873 h 3699163"/>
              <a:gd name="connsiteX2" fmla="*/ 886691 w 1482436"/>
              <a:gd name="connsiteY2" fmla="*/ 2119745 h 3699163"/>
              <a:gd name="connsiteX3" fmla="*/ 0 w 1482436"/>
              <a:gd name="connsiteY3" fmla="*/ 3699163 h 3699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2436" h="3699163">
                <a:moveTo>
                  <a:pt x="1482436" y="0"/>
                </a:moveTo>
                <a:cubicBezTo>
                  <a:pt x="1310409" y="162791"/>
                  <a:pt x="1138382" y="325582"/>
                  <a:pt x="1039091" y="678873"/>
                </a:cubicBezTo>
                <a:cubicBezTo>
                  <a:pt x="939800" y="1032164"/>
                  <a:pt x="1059873" y="1616363"/>
                  <a:pt x="886691" y="2119745"/>
                </a:cubicBezTo>
                <a:cubicBezTo>
                  <a:pt x="713509" y="2623127"/>
                  <a:pt x="356754" y="3161145"/>
                  <a:pt x="0" y="3699163"/>
                </a:cubicBezTo>
              </a:path>
            </a:pathLst>
          </a:cu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>
          <a:xfrm>
            <a:off x="6580909" y="2538909"/>
            <a:ext cx="914400" cy="4003964"/>
          </a:xfrm>
          <a:custGeom>
            <a:avLst/>
            <a:gdLst>
              <a:gd name="connsiteX0" fmla="*/ 914400 w 914400"/>
              <a:gd name="connsiteY0" fmla="*/ 0 h 4003964"/>
              <a:gd name="connsiteX1" fmla="*/ 678873 w 914400"/>
              <a:gd name="connsiteY1" fmla="*/ 706582 h 4003964"/>
              <a:gd name="connsiteX2" fmla="*/ 803564 w 914400"/>
              <a:gd name="connsiteY2" fmla="*/ 2286000 h 4003964"/>
              <a:gd name="connsiteX3" fmla="*/ 762000 w 914400"/>
              <a:gd name="connsiteY3" fmla="*/ 3311236 h 4003964"/>
              <a:gd name="connsiteX4" fmla="*/ 0 w 914400"/>
              <a:gd name="connsiteY4" fmla="*/ 4003964 h 4003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" h="4003964">
                <a:moveTo>
                  <a:pt x="914400" y="0"/>
                </a:moveTo>
                <a:cubicBezTo>
                  <a:pt x="805873" y="162791"/>
                  <a:pt x="697346" y="325582"/>
                  <a:pt x="678873" y="706582"/>
                </a:cubicBezTo>
                <a:cubicBezTo>
                  <a:pt x="660400" y="1087582"/>
                  <a:pt x="789709" y="1851891"/>
                  <a:pt x="803564" y="2286000"/>
                </a:cubicBezTo>
                <a:cubicBezTo>
                  <a:pt x="817419" y="2720109"/>
                  <a:pt x="895927" y="3024909"/>
                  <a:pt x="762000" y="3311236"/>
                </a:cubicBezTo>
                <a:cubicBezTo>
                  <a:pt x="628073" y="3597563"/>
                  <a:pt x="314036" y="3800763"/>
                  <a:pt x="0" y="4003964"/>
                </a:cubicBezTo>
              </a:path>
            </a:pathLst>
          </a:cu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385424" y="2867489"/>
            <a:ext cx="2758576" cy="1015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Reach Scale</a:t>
            </a:r>
          </a:p>
          <a:p>
            <a:r>
              <a:rPr lang="en-US" sz="1400" dirty="0" smtClean="0"/>
              <a:t>(10</a:t>
            </a:r>
            <a:r>
              <a:rPr lang="en-US" sz="1400" baseline="30000" dirty="0" smtClean="0"/>
              <a:t>0</a:t>
            </a:r>
            <a:r>
              <a:rPr lang="en-US" sz="1400" dirty="0" smtClean="0"/>
              <a:t>-10</a:t>
            </a:r>
            <a:r>
              <a:rPr lang="en-US" sz="1400" baseline="30000" dirty="0"/>
              <a:t>3</a:t>
            </a:r>
            <a:r>
              <a:rPr lang="en-US" sz="1400" baseline="30000" dirty="0" smtClean="0"/>
              <a:t> </a:t>
            </a:r>
            <a:r>
              <a:rPr lang="en-US" sz="1400" dirty="0" smtClean="0"/>
              <a:t>m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 &amp; 10</a:t>
            </a:r>
            <a:r>
              <a:rPr lang="en-US" sz="1400" baseline="30000" dirty="0" smtClean="0"/>
              <a:t>0</a:t>
            </a:r>
            <a:r>
              <a:rPr lang="en-US" sz="1400" dirty="0" smtClean="0"/>
              <a:t>-10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 years)</a:t>
            </a:r>
          </a:p>
          <a:p>
            <a:r>
              <a:rPr lang="en-US" sz="1400" dirty="0" smtClean="0"/>
              <a:t>(valley geometry,  position in basin,</a:t>
            </a:r>
          </a:p>
          <a:p>
            <a:r>
              <a:rPr lang="en-US" sz="1400" dirty="0" smtClean="0"/>
              <a:t>flow regime, river engineering)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2" grpId="0" animBg="1"/>
      <p:bldP spid="23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3773" y="175104"/>
            <a:ext cx="8338782" cy="9541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 smtClean="0"/>
              <a:t>A natural sediment regime is characterized by variations across space &amp; through time. </a:t>
            </a:r>
            <a:endParaRPr lang="en-US" sz="2800" dirty="0"/>
          </a:p>
        </p:txBody>
      </p:sp>
      <p:pic>
        <p:nvPicPr>
          <p:cNvPr id="7" name="Picture 23" descr="fig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8" t="1335" r="51976" b="58751"/>
          <a:stretch>
            <a:fillRect/>
          </a:stretch>
        </p:blipFill>
        <p:spPr bwMode="auto">
          <a:xfrm>
            <a:off x="0" y="2215661"/>
            <a:ext cx="3340139" cy="438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3" descr="fig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86" t="45398" r="24988" b="9347"/>
          <a:stretch>
            <a:fillRect/>
          </a:stretch>
        </p:blipFill>
        <p:spPr bwMode="auto">
          <a:xfrm>
            <a:off x="3384888" y="2468880"/>
            <a:ext cx="5759112" cy="438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3" descr="fig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78" t="34716" r="40481" b="56080"/>
          <a:stretch>
            <a:fillRect/>
          </a:stretch>
        </p:blipFill>
        <p:spPr bwMode="auto">
          <a:xfrm>
            <a:off x="0" y="5669280"/>
            <a:ext cx="1965489" cy="118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362170" y="1870998"/>
            <a:ext cx="3102324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Mississippi River: space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791570" y="2142698"/>
            <a:ext cx="26323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Sediment discharge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5898108" y="2458870"/>
            <a:ext cx="2212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Water discharge</a:t>
            </a:r>
            <a:endParaRPr lang="en-US" sz="2400" dirty="0"/>
          </a:p>
        </p:txBody>
      </p:sp>
      <p:sp>
        <p:nvSpPr>
          <p:cNvPr id="13" name="Rectangle 12"/>
          <p:cNvSpPr/>
          <p:nvPr/>
        </p:nvSpPr>
        <p:spPr>
          <a:xfrm>
            <a:off x="1433015" y="2538484"/>
            <a:ext cx="1228298" cy="245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0912" y="3451123"/>
            <a:ext cx="2985241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Bijou Creek, USA: time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195733" y="0"/>
            <a:ext cx="979755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i="1" dirty="0" smtClean="0"/>
              <a:t>braided</a:t>
            </a:r>
            <a:endParaRPr lang="en-US" sz="20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6327058" y="0"/>
            <a:ext cx="1436612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i="1" dirty="0" smtClean="0"/>
              <a:t>meandering</a:t>
            </a:r>
            <a:endParaRPr lang="en-US" sz="2000" i="1" dirty="0"/>
          </a:p>
        </p:txBody>
      </p:sp>
      <p:pic>
        <p:nvPicPr>
          <p:cNvPr id="3" name="Picture 3" descr="fig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0055" y="368300"/>
            <a:ext cx="4687888" cy="6489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891155" y="5005918"/>
            <a:ext cx="167654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dirty="0">
                <a:latin typeface="Calibri" pitchFamily="34" charset="0"/>
              </a:rPr>
              <a:t> </a:t>
            </a:r>
            <a:r>
              <a:rPr lang="en-US" altLang="en-US" dirty="0" smtClean="0">
                <a:latin typeface="Calibri" pitchFamily="34" charset="0"/>
              </a:rPr>
              <a:t>cross-sectional </a:t>
            </a:r>
          </a:p>
          <a:p>
            <a:pPr eaLnBrk="1" hangingPunct="1"/>
            <a:r>
              <a:rPr lang="en-US" altLang="en-US" dirty="0" smtClean="0">
                <a:latin typeface="Calibri" pitchFamily="34" charset="0"/>
              </a:rPr>
              <a:t>     geometry</a:t>
            </a:r>
            <a:endParaRPr lang="en-US" altLang="en-US" dirty="0">
              <a:latin typeface="Calibri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392832" y="5282917"/>
            <a:ext cx="10953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dirty="0">
                <a:latin typeface="Calibri" pitchFamily="34" charset="0"/>
              </a:rPr>
              <a:t> planform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12904" y="5282917"/>
            <a:ext cx="10193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>
                <a:latin typeface="Calibri" pitchFamily="34" charset="0"/>
              </a:rPr>
              <a:t> gradient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4391845" y="5282917"/>
            <a:ext cx="2160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dirty="0">
                <a:latin typeface="Calibri" pitchFamily="34" charset="0"/>
              </a:rPr>
              <a:t> </a:t>
            </a:r>
            <a:r>
              <a:rPr lang="en-US" altLang="en-US" dirty="0" smtClean="0">
                <a:latin typeface="Calibri" pitchFamily="34" charset="0"/>
              </a:rPr>
              <a:t>substrate, hydraulics</a:t>
            </a:r>
            <a:endParaRPr lang="en-US" altLang="en-US" dirty="0">
              <a:latin typeface="Calibri" pitchFamily="34" charset="0"/>
            </a:endParaRPr>
          </a:p>
        </p:txBody>
      </p:sp>
      <p:pic>
        <p:nvPicPr>
          <p:cNvPr id="22" name="Picture 8" descr="water-surface topography, Cordo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9902" b="15742"/>
          <a:stretch/>
        </p:blipFill>
        <p:spPr bwMode="auto">
          <a:xfrm>
            <a:off x="5651413" y="5728928"/>
            <a:ext cx="972077" cy="766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33" y="5623554"/>
            <a:ext cx="841272" cy="112169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1" r="29892" b="10853"/>
          <a:stretch/>
        </p:blipFill>
        <p:spPr>
          <a:xfrm>
            <a:off x="1454519" y="5648959"/>
            <a:ext cx="1270363" cy="106188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59" r="34580"/>
          <a:stretch/>
        </p:blipFill>
        <p:spPr>
          <a:xfrm>
            <a:off x="4512350" y="5616812"/>
            <a:ext cx="1082281" cy="87772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525" y="5629295"/>
            <a:ext cx="1396181" cy="1047135"/>
          </a:xfrm>
          <a:prstGeom prst="rect">
            <a:avLst/>
          </a:prstGeom>
        </p:spPr>
      </p:pic>
      <p:sp>
        <p:nvSpPr>
          <p:cNvPr id="30" name="Rounded Rectangle 29"/>
          <p:cNvSpPr/>
          <p:nvPr/>
        </p:nvSpPr>
        <p:spPr>
          <a:xfrm>
            <a:off x="30480" y="570267"/>
            <a:ext cx="4124960" cy="283464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ounded Rectangle 30"/>
          <p:cNvSpPr/>
          <p:nvPr/>
        </p:nvSpPr>
        <p:spPr>
          <a:xfrm>
            <a:off x="4257040" y="641387"/>
            <a:ext cx="4744720" cy="283464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Down Arrow 36"/>
          <p:cNvSpPr/>
          <p:nvPr/>
        </p:nvSpPr>
        <p:spPr>
          <a:xfrm>
            <a:off x="3220720" y="3539613"/>
            <a:ext cx="2113280" cy="778386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1264103" y="4409440"/>
            <a:ext cx="6310189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i="1" dirty="0"/>
              <a:t>r</a:t>
            </a:r>
            <a:r>
              <a:rPr lang="en-US" i="1" dirty="0" smtClean="0"/>
              <a:t>esulting spatial heterogeneity in river geometry &amp; connectivity</a:t>
            </a:r>
          </a:p>
          <a:p>
            <a:pPr algn="ctr"/>
            <a:r>
              <a:rPr lang="en-US" i="1" dirty="0" smtClean="0"/>
              <a:t>expressed in the form of spatial variations in channel &amp; floodplain</a:t>
            </a:r>
            <a:endParaRPr lang="en-US" i="1" dirty="0"/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6896213" y="5005918"/>
            <a:ext cx="118654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dirty="0">
                <a:latin typeface="Calibri" pitchFamily="34" charset="0"/>
              </a:rPr>
              <a:t> </a:t>
            </a:r>
            <a:r>
              <a:rPr lang="en-US" altLang="en-US" dirty="0" smtClean="0">
                <a:latin typeface="Calibri" pitchFamily="34" charset="0"/>
              </a:rPr>
              <a:t>floodplain</a:t>
            </a:r>
          </a:p>
          <a:p>
            <a:pPr eaLnBrk="1" hangingPunct="1"/>
            <a:r>
              <a:rPr lang="en-US" altLang="en-US" dirty="0">
                <a:latin typeface="Calibri" pitchFamily="34" charset="0"/>
              </a:rPr>
              <a:t> </a:t>
            </a:r>
            <a:r>
              <a:rPr lang="en-US" altLang="en-US" dirty="0" smtClean="0">
                <a:latin typeface="Calibri" pitchFamily="34" charset="0"/>
              </a:rPr>
              <a:t> wetlands</a:t>
            </a:r>
            <a:endParaRPr lang="en-US" altLang="en-US" dirty="0">
              <a:latin typeface="Calibri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10955" y="661707"/>
            <a:ext cx="1273741" cy="7960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15342" y="1501742"/>
            <a:ext cx="1273741" cy="7960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557933" y="844240"/>
            <a:ext cx="1203596" cy="365198"/>
          </a:xfrm>
          <a:custGeom>
            <a:avLst/>
            <a:gdLst>
              <a:gd name="connsiteX0" fmla="*/ 12154 w 1716263"/>
              <a:gd name="connsiteY0" fmla="*/ 471055 h 520445"/>
              <a:gd name="connsiteX1" fmla="*/ 53718 w 1716263"/>
              <a:gd name="connsiteY1" fmla="*/ 387928 h 520445"/>
              <a:gd name="connsiteX2" fmla="*/ 67572 w 1716263"/>
              <a:gd name="connsiteY2" fmla="*/ 346364 h 520445"/>
              <a:gd name="connsiteX3" fmla="*/ 109136 w 1716263"/>
              <a:gd name="connsiteY3" fmla="*/ 263237 h 520445"/>
              <a:gd name="connsiteX4" fmla="*/ 150700 w 1716263"/>
              <a:gd name="connsiteY4" fmla="*/ 277091 h 520445"/>
              <a:gd name="connsiteX5" fmla="*/ 178409 w 1716263"/>
              <a:gd name="connsiteY5" fmla="*/ 318655 h 520445"/>
              <a:gd name="connsiteX6" fmla="*/ 192263 w 1716263"/>
              <a:gd name="connsiteY6" fmla="*/ 277091 h 520445"/>
              <a:gd name="connsiteX7" fmla="*/ 261536 w 1716263"/>
              <a:gd name="connsiteY7" fmla="*/ 180110 h 520445"/>
              <a:gd name="connsiteX8" fmla="*/ 275391 w 1716263"/>
              <a:gd name="connsiteY8" fmla="*/ 138546 h 520445"/>
              <a:gd name="connsiteX9" fmla="*/ 330809 w 1716263"/>
              <a:gd name="connsiteY9" fmla="*/ 207819 h 520445"/>
              <a:gd name="connsiteX10" fmla="*/ 372372 w 1716263"/>
              <a:gd name="connsiteY10" fmla="*/ 180110 h 520445"/>
              <a:gd name="connsiteX11" fmla="*/ 400081 w 1716263"/>
              <a:gd name="connsiteY11" fmla="*/ 263237 h 520445"/>
              <a:gd name="connsiteX12" fmla="*/ 427791 w 1716263"/>
              <a:gd name="connsiteY12" fmla="*/ 290946 h 520445"/>
              <a:gd name="connsiteX13" fmla="*/ 483209 w 1716263"/>
              <a:gd name="connsiteY13" fmla="*/ 360219 h 520445"/>
              <a:gd name="connsiteX14" fmla="*/ 552481 w 1716263"/>
              <a:gd name="connsiteY14" fmla="*/ 249382 h 520445"/>
              <a:gd name="connsiteX15" fmla="*/ 594045 w 1716263"/>
              <a:gd name="connsiteY15" fmla="*/ 180110 h 520445"/>
              <a:gd name="connsiteX16" fmla="*/ 677172 w 1716263"/>
              <a:gd name="connsiteY16" fmla="*/ 0 h 520445"/>
              <a:gd name="connsiteX17" fmla="*/ 691027 w 1716263"/>
              <a:gd name="connsiteY17" fmla="*/ 152400 h 520445"/>
              <a:gd name="connsiteX18" fmla="*/ 732591 w 1716263"/>
              <a:gd name="connsiteY18" fmla="*/ 124691 h 520445"/>
              <a:gd name="connsiteX19" fmla="*/ 760300 w 1716263"/>
              <a:gd name="connsiteY19" fmla="*/ 180110 h 520445"/>
              <a:gd name="connsiteX20" fmla="*/ 774154 w 1716263"/>
              <a:gd name="connsiteY20" fmla="*/ 235528 h 520445"/>
              <a:gd name="connsiteX21" fmla="*/ 788009 w 1716263"/>
              <a:gd name="connsiteY21" fmla="*/ 180110 h 520445"/>
              <a:gd name="connsiteX22" fmla="*/ 815718 w 1716263"/>
              <a:gd name="connsiteY22" fmla="*/ 249382 h 520445"/>
              <a:gd name="connsiteX23" fmla="*/ 843427 w 1716263"/>
              <a:gd name="connsiteY23" fmla="*/ 304800 h 520445"/>
              <a:gd name="connsiteX24" fmla="*/ 857281 w 1716263"/>
              <a:gd name="connsiteY24" fmla="*/ 401782 h 520445"/>
              <a:gd name="connsiteX25" fmla="*/ 884991 w 1716263"/>
              <a:gd name="connsiteY25" fmla="*/ 374073 h 520445"/>
              <a:gd name="connsiteX26" fmla="*/ 898845 w 1716263"/>
              <a:gd name="connsiteY26" fmla="*/ 332510 h 520445"/>
              <a:gd name="connsiteX27" fmla="*/ 968118 w 1716263"/>
              <a:gd name="connsiteY27" fmla="*/ 387928 h 520445"/>
              <a:gd name="connsiteX28" fmla="*/ 1023536 w 1716263"/>
              <a:gd name="connsiteY28" fmla="*/ 360219 h 520445"/>
              <a:gd name="connsiteX29" fmla="*/ 1051245 w 1716263"/>
              <a:gd name="connsiteY29" fmla="*/ 318655 h 520445"/>
              <a:gd name="connsiteX30" fmla="*/ 1065100 w 1716263"/>
              <a:gd name="connsiteY30" fmla="*/ 263237 h 520445"/>
              <a:gd name="connsiteX31" fmla="*/ 1092809 w 1716263"/>
              <a:gd name="connsiteY31" fmla="*/ 166255 h 520445"/>
              <a:gd name="connsiteX32" fmla="*/ 1134372 w 1716263"/>
              <a:gd name="connsiteY32" fmla="*/ 207819 h 520445"/>
              <a:gd name="connsiteX33" fmla="*/ 1148227 w 1716263"/>
              <a:gd name="connsiteY33" fmla="*/ 249382 h 520445"/>
              <a:gd name="connsiteX34" fmla="*/ 1189791 w 1716263"/>
              <a:gd name="connsiteY34" fmla="*/ 235528 h 520445"/>
              <a:gd name="connsiteX35" fmla="*/ 1272918 w 1716263"/>
              <a:gd name="connsiteY35" fmla="*/ 235528 h 520445"/>
              <a:gd name="connsiteX36" fmla="*/ 1300627 w 1716263"/>
              <a:gd name="connsiteY36" fmla="*/ 277091 h 520445"/>
              <a:gd name="connsiteX37" fmla="*/ 1342191 w 1716263"/>
              <a:gd name="connsiteY37" fmla="*/ 263237 h 520445"/>
              <a:gd name="connsiteX38" fmla="*/ 1369900 w 1716263"/>
              <a:gd name="connsiteY38" fmla="*/ 152400 h 520445"/>
              <a:gd name="connsiteX39" fmla="*/ 1383754 w 1716263"/>
              <a:gd name="connsiteY39" fmla="*/ 429491 h 520445"/>
              <a:gd name="connsiteX40" fmla="*/ 1397609 w 1716263"/>
              <a:gd name="connsiteY40" fmla="*/ 471055 h 520445"/>
              <a:gd name="connsiteX41" fmla="*/ 1439172 w 1716263"/>
              <a:gd name="connsiteY41" fmla="*/ 457200 h 520445"/>
              <a:gd name="connsiteX42" fmla="*/ 1522300 w 1716263"/>
              <a:gd name="connsiteY42" fmla="*/ 304800 h 520445"/>
              <a:gd name="connsiteX43" fmla="*/ 1550009 w 1716263"/>
              <a:gd name="connsiteY43" fmla="*/ 249382 h 520445"/>
              <a:gd name="connsiteX44" fmla="*/ 1577718 w 1716263"/>
              <a:gd name="connsiteY44" fmla="*/ 332510 h 520445"/>
              <a:gd name="connsiteX45" fmla="*/ 1591572 w 1716263"/>
              <a:gd name="connsiteY45" fmla="*/ 387928 h 520445"/>
              <a:gd name="connsiteX46" fmla="*/ 1646991 w 1716263"/>
              <a:gd name="connsiteY46" fmla="*/ 401782 h 520445"/>
              <a:gd name="connsiteX47" fmla="*/ 1688554 w 1716263"/>
              <a:gd name="connsiteY47" fmla="*/ 443346 h 520445"/>
              <a:gd name="connsiteX48" fmla="*/ 1716263 w 1716263"/>
              <a:gd name="connsiteY48" fmla="*/ 484910 h 520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716263" h="520445">
                <a:moveTo>
                  <a:pt x="12154" y="471055"/>
                </a:moveTo>
                <a:cubicBezTo>
                  <a:pt x="46981" y="366575"/>
                  <a:pt x="0" y="495366"/>
                  <a:pt x="53718" y="387928"/>
                </a:cubicBezTo>
                <a:cubicBezTo>
                  <a:pt x="60249" y="374866"/>
                  <a:pt x="61041" y="359426"/>
                  <a:pt x="67572" y="346364"/>
                </a:cubicBezTo>
                <a:cubicBezTo>
                  <a:pt x="121291" y="238923"/>
                  <a:pt x="74308" y="367716"/>
                  <a:pt x="109136" y="263237"/>
                </a:cubicBezTo>
                <a:cubicBezTo>
                  <a:pt x="122991" y="267855"/>
                  <a:pt x="139296" y="267968"/>
                  <a:pt x="150700" y="277091"/>
                </a:cubicBezTo>
                <a:cubicBezTo>
                  <a:pt x="163702" y="287493"/>
                  <a:pt x="161758" y="318655"/>
                  <a:pt x="178409" y="318655"/>
                </a:cubicBezTo>
                <a:cubicBezTo>
                  <a:pt x="193013" y="318655"/>
                  <a:pt x="185732" y="290153"/>
                  <a:pt x="192263" y="277091"/>
                </a:cubicBezTo>
                <a:cubicBezTo>
                  <a:pt x="202392" y="256833"/>
                  <a:pt x="252124" y="192659"/>
                  <a:pt x="261536" y="180110"/>
                </a:cubicBezTo>
                <a:cubicBezTo>
                  <a:pt x="266154" y="166255"/>
                  <a:pt x="262329" y="145077"/>
                  <a:pt x="275391" y="138546"/>
                </a:cubicBezTo>
                <a:cubicBezTo>
                  <a:pt x="323976" y="114253"/>
                  <a:pt x="327810" y="195823"/>
                  <a:pt x="330809" y="207819"/>
                </a:cubicBezTo>
                <a:cubicBezTo>
                  <a:pt x="344663" y="198583"/>
                  <a:pt x="359370" y="169708"/>
                  <a:pt x="372372" y="180110"/>
                </a:cubicBezTo>
                <a:cubicBezTo>
                  <a:pt x="395179" y="198356"/>
                  <a:pt x="379428" y="242584"/>
                  <a:pt x="400081" y="263237"/>
                </a:cubicBezTo>
                <a:lnTo>
                  <a:pt x="427791" y="290946"/>
                </a:lnTo>
                <a:cubicBezTo>
                  <a:pt x="432778" y="305906"/>
                  <a:pt x="445608" y="372753"/>
                  <a:pt x="483209" y="360219"/>
                </a:cubicBezTo>
                <a:cubicBezTo>
                  <a:pt x="506174" y="352564"/>
                  <a:pt x="542163" y="267954"/>
                  <a:pt x="552481" y="249382"/>
                </a:cubicBezTo>
                <a:cubicBezTo>
                  <a:pt x="565559" y="225843"/>
                  <a:pt x="581373" y="203870"/>
                  <a:pt x="594045" y="180110"/>
                </a:cubicBezTo>
                <a:cubicBezTo>
                  <a:pt x="661427" y="53770"/>
                  <a:pt x="649373" y="83401"/>
                  <a:pt x="677172" y="0"/>
                </a:cubicBezTo>
                <a:cubicBezTo>
                  <a:pt x="681790" y="50800"/>
                  <a:pt x="670310" y="105787"/>
                  <a:pt x="691027" y="152400"/>
                </a:cubicBezTo>
                <a:cubicBezTo>
                  <a:pt x="697790" y="167616"/>
                  <a:pt x="717131" y="118507"/>
                  <a:pt x="732591" y="124691"/>
                </a:cubicBezTo>
                <a:cubicBezTo>
                  <a:pt x="751767" y="132362"/>
                  <a:pt x="751064" y="161637"/>
                  <a:pt x="760300" y="180110"/>
                </a:cubicBezTo>
                <a:cubicBezTo>
                  <a:pt x="764918" y="198583"/>
                  <a:pt x="755113" y="235528"/>
                  <a:pt x="774154" y="235528"/>
                </a:cubicBezTo>
                <a:cubicBezTo>
                  <a:pt x="793195" y="235528"/>
                  <a:pt x="769945" y="174089"/>
                  <a:pt x="788009" y="180110"/>
                </a:cubicBezTo>
                <a:cubicBezTo>
                  <a:pt x="811602" y="187974"/>
                  <a:pt x="805618" y="226656"/>
                  <a:pt x="815718" y="249382"/>
                </a:cubicBezTo>
                <a:cubicBezTo>
                  <a:pt x="824106" y="268255"/>
                  <a:pt x="834191" y="286327"/>
                  <a:pt x="843427" y="304800"/>
                </a:cubicBezTo>
                <a:cubicBezTo>
                  <a:pt x="848045" y="337127"/>
                  <a:pt x="840480" y="373780"/>
                  <a:pt x="857281" y="401782"/>
                </a:cubicBezTo>
                <a:cubicBezTo>
                  <a:pt x="864002" y="412983"/>
                  <a:pt x="878270" y="385274"/>
                  <a:pt x="884991" y="374073"/>
                </a:cubicBezTo>
                <a:cubicBezTo>
                  <a:pt x="892505" y="361550"/>
                  <a:pt x="894227" y="346364"/>
                  <a:pt x="898845" y="332510"/>
                </a:cubicBezTo>
                <a:cubicBezTo>
                  <a:pt x="915698" y="357790"/>
                  <a:pt x="927384" y="393747"/>
                  <a:pt x="968118" y="387928"/>
                </a:cubicBezTo>
                <a:cubicBezTo>
                  <a:pt x="988564" y="385007"/>
                  <a:pt x="1005063" y="369455"/>
                  <a:pt x="1023536" y="360219"/>
                </a:cubicBezTo>
                <a:cubicBezTo>
                  <a:pt x="1032772" y="346364"/>
                  <a:pt x="1044686" y="333960"/>
                  <a:pt x="1051245" y="318655"/>
                </a:cubicBezTo>
                <a:cubicBezTo>
                  <a:pt x="1058746" y="301153"/>
                  <a:pt x="1059869" y="281546"/>
                  <a:pt x="1065100" y="263237"/>
                </a:cubicBezTo>
                <a:cubicBezTo>
                  <a:pt x="1104852" y="124106"/>
                  <a:pt x="1049496" y="339500"/>
                  <a:pt x="1092809" y="166255"/>
                </a:cubicBezTo>
                <a:cubicBezTo>
                  <a:pt x="1106663" y="180110"/>
                  <a:pt x="1123504" y="191516"/>
                  <a:pt x="1134372" y="207819"/>
                </a:cubicBezTo>
                <a:cubicBezTo>
                  <a:pt x="1142473" y="219970"/>
                  <a:pt x="1135165" y="242851"/>
                  <a:pt x="1148227" y="249382"/>
                </a:cubicBezTo>
                <a:cubicBezTo>
                  <a:pt x="1161289" y="255913"/>
                  <a:pt x="1175936" y="240146"/>
                  <a:pt x="1189791" y="235528"/>
                </a:cubicBezTo>
                <a:cubicBezTo>
                  <a:pt x="1283212" y="95396"/>
                  <a:pt x="1215557" y="149488"/>
                  <a:pt x="1272918" y="235528"/>
                </a:cubicBezTo>
                <a:lnTo>
                  <a:pt x="1300627" y="277091"/>
                </a:lnTo>
                <a:cubicBezTo>
                  <a:pt x="1314482" y="272473"/>
                  <a:pt x="1335099" y="276003"/>
                  <a:pt x="1342191" y="263237"/>
                </a:cubicBezTo>
                <a:cubicBezTo>
                  <a:pt x="1360686" y="229947"/>
                  <a:pt x="1369900" y="152400"/>
                  <a:pt x="1369900" y="152400"/>
                </a:cubicBezTo>
                <a:cubicBezTo>
                  <a:pt x="1374518" y="244764"/>
                  <a:pt x="1375743" y="337360"/>
                  <a:pt x="1383754" y="429491"/>
                </a:cubicBezTo>
                <a:cubicBezTo>
                  <a:pt x="1385019" y="444040"/>
                  <a:pt x="1384547" y="464524"/>
                  <a:pt x="1397609" y="471055"/>
                </a:cubicBezTo>
                <a:cubicBezTo>
                  <a:pt x="1410671" y="477586"/>
                  <a:pt x="1425318" y="461818"/>
                  <a:pt x="1439172" y="457200"/>
                </a:cubicBezTo>
                <a:cubicBezTo>
                  <a:pt x="1477132" y="343325"/>
                  <a:pt x="1414478" y="520445"/>
                  <a:pt x="1522300" y="304800"/>
                </a:cubicBezTo>
                <a:lnTo>
                  <a:pt x="1550009" y="249382"/>
                </a:lnTo>
                <a:cubicBezTo>
                  <a:pt x="1559245" y="277091"/>
                  <a:pt x="1570634" y="304174"/>
                  <a:pt x="1577718" y="332510"/>
                </a:cubicBezTo>
                <a:cubicBezTo>
                  <a:pt x="1582336" y="350983"/>
                  <a:pt x="1578108" y="374464"/>
                  <a:pt x="1591572" y="387928"/>
                </a:cubicBezTo>
                <a:cubicBezTo>
                  <a:pt x="1605036" y="401392"/>
                  <a:pt x="1628518" y="397164"/>
                  <a:pt x="1646991" y="401782"/>
                </a:cubicBezTo>
                <a:cubicBezTo>
                  <a:pt x="1660845" y="415637"/>
                  <a:pt x="1676011" y="428294"/>
                  <a:pt x="1688554" y="443346"/>
                </a:cubicBezTo>
                <a:cubicBezTo>
                  <a:pt x="1699214" y="456138"/>
                  <a:pt x="1716263" y="484910"/>
                  <a:pt x="1716263" y="484910"/>
                </a:cubicBezTo>
              </a:path>
            </a:pathLst>
          </a:cu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592563" y="1648030"/>
            <a:ext cx="1195802" cy="310642"/>
          </a:xfrm>
          <a:custGeom>
            <a:avLst/>
            <a:gdLst>
              <a:gd name="connsiteX0" fmla="*/ 0 w 1704109"/>
              <a:gd name="connsiteY0" fmla="*/ 332509 h 443345"/>
              <a:gd name="connsiteX1" fmla="*/ 55418 w 1704109"/>
              <a:gd name="connsiteY1" fmla="*/ 221672 h 443345"/>
              <a:gd name="connsiteX2" fmla="*/ 69272 w 1704109"/>
              <a:gd name="connsiteY2" fmla="*/ 180109 h 443345"/>
              <a:gd name="connsiteX3" fmla="*/ 110836 w 1704109"/>
              <a:gd name="connsiteY3" fmla="*/ 110836 h 443345"/>
              <a:gd name="connsiteX4" fmla="*/ 138545 w 1704109"/>
              <a:gd name="connsiteY4" fmla="*/ 166254 h 443345"/>
              <a:gd name="connsiteX5" fmla="*/ 152400 w 1704109"/>
              <a:gd name="connsiteY5" fmla="*/ 235527 h 443345"/>
              <a:gd name="connsiteX6" fmla="*/ 166254 w 1704109"/>
              <a:gd name="connsiteY6" fmla="*/ 193963 h 443345"/>
              <a:gd name="connsiteX7" fmla="*/ 207818 w 1704109"/>
              <a:gd name="connsiteY7" fmla="*/ 138545 h 443345"/>
              <a:gd name="connsiteX8" fmla="*/ 263236 w 1704109"/>
              <a:gd name="connsiteY8" fmla="*/ 55418 h 443345"/>
              <a:gd name="connsiteX9" fmla="*/ 290945 w 1704109"/>
              <a:gd name="connsiteY9" fmla="*/ 180109 h 443345"/>
              <a:gd name="connsiteX10" fmla="*/ 304800 w 1704109"/>
              <a:gd name="connsiteY10" fmla="*/ 221672 h 443345"/>
              <a:gd name="connsiteX11" fmla="*/ 332509 w 1704109"/>
              <a:gd name="connsiteY11" fmla="*/ 180109 h 443345"/>
              <a:gd name="connsiteX12" fmla="*/ 360218 w 1704109"/>
              <a:gd name="connsiteY12" fmla="*/ 124691 h 443345"/>
              <a:gd name="connsiteX13" fmla="*/ 387927 w 1704109"/>
              <a:gd name="connsiteY13" fmla="*/ 96981 h 443345"/>
              <a:gd name="connsiteX14" fmla="*/ 401781 w 1704109"/>
              <a:gd name="connsiteY14" fmla="*/ 277091 h 443345"/>
              <a:gd name="connsiteX15" fmla="*/ 429491 w 1704109"/>
              <a:gd name="connsiteY15" fmla="*/ 360218 h 443345"/>
              <a:gd name="connsiteX16" fmla="*/ 471054 w 1704109"/>
              <a:gd name="connsiteY16" fmla="*/ 318654 h 443345"/>
              <a:gd name="connsiteX17" fmla="*/ 512618 w 1704109"/>
              <a:gd name="connsiteY17" fmla="*/ 318654 h 443345"/>
              <a:gd name="connsiteX18" fmla="*/ 595745 w 1704109"/>
              <a:gd name="connsiteY18" fmla="*/ 290945 h 443345"/>
              <a:gd name="connsiteX19" fmla="*/ 623454 w 1704109"/>
              <a:gd name="connsiteY19" fmla="*/ 374072 h 443345"/>
              <a:gd name="connsiteX20" fmla="*/ 637309 w 1704109"/>
              <a:gd name="connsiteY20" fmla="*/ 304800 h 443345"/>
              <a:gd name="connsiteX21" fmla="*/ 678872 w 1704109"/>
              <a:gd name="connsiteY21" fmla="*/ 249381 h 443345"/>
              <a:gd name="connsiteX22" fmla="*/ 692727 w 1704109"/>
              <a:gd name="connsiteY22" fmla="*/ 207818 h 443345"/>
              <a:gd name="connsiteX23" fmla="*/ 748145 w 1704109"/>
              <a:gd name="connsiteY23" fmla="*/ 263236 h 443345"/>
              <a:gd name="connsiteX24" fmla="*/ 775854 w 1704109"/>
              <a:gd name="connsiteY24" fmla="*/ 180109 h 443345"/>
              <a:gd name="connsiteX25" fmla="*/ 817418 w 1704109"/>
              <a:gd name="connsiteY25" fmla="*/ 138545 h 443345"/>
              <a:gd name="connsiteX26" fmla="*/ 845127 w 1704109"/>
              <a:gd name="connsiteY26" fmla="*/ 193963 h 443345"/>
              <a:gd name="connsiteX27" fmla="*/ 872836 w 1704109"/>
              <a:gd name="connsiteY27" fmla="*/ 304800 h 443345"/>
              <a:gd name="connsiteX28" fmla="*/ 886691 w 1704109"/>
              <a:gd name="connsiteY28" fmla="*/ 263236 h 443345"/>
              <a:gd name="connsiteX29" fmla="*/ 914400 w 1704109"/>
              <a:gd name="connsiteY29" fmla="*/ 221672 h 443345"/>
              <a:gd name="connsiteX30" fmla="*/ 969818 w 1704109"/>
              <a:gd name="connsiteY30" fmla="*/ 263236 h 443345"/>
              <a:gd name="connsiteX31" fmla="*/ 1052945 w 1704109"/>
              <a:gd name="connsiteY31" fmla="*/ 401781 h 443345"/>
              <a:gd name="connsiteX32" fmla="*/ 1108363 w 1704109"/>
              <a:gd name="connsiteY32" fmla="*/ 318654 h 443345"/>
              <a:gd name="connsiteX33" fmla="*/ 1163781 w 1704109"/>
              <a:gd name="connsiteY33" fmla="*/ 249381 h 443345"/>
              <a:gd name="connsiteX34" fmla="*/ 1205345 w 1704109"/>
              <a:gd name="connsiteY34" fmla="*/ 166254 h 443345"/>
              <a:gd name="connsiteX35" fmla="*/ 1219200 w 1704109"/>
              <a:gd name="connsiteY35" fmla="*/ 83127 h 443345"/>
              <a:gd name="connsiteX36" fmla="*/ 1246909 w 1704109"/>
              <a:gd name="connsiteY36" fmla="*/ 0 h 443345"/>
              <a:gd name="connsiteX37" fmla="*/ 1260763 w 1704109"/>
              <a:gd name="connsiteY37" fmla="*/ 69272 h 443345"/>
              <a:gd name="connsiteX38" fmla="*/ 1274618 w 1704109"/>
              <a:gd name="connsiteY38" fmla="*/ 110836 h 443345"/>
              <a:gd name="connsiteX39" fmla="*/ 1288472 w 1704109"/>
              <a:gd name="connsiteY39" fmla="*/ 180109 h 443345"/>
              <a:gd name="connsiteX40" fmla="*/ 1302327 w 1704109"/>
              <a:gd name="connsiteY40" fmla="*/ 138545 h 443345"/>
              <a:gd name="connsiteX41" fmla="*/ 1371600 w 1704109"/>
              <a:gd name="connsiteY41" fmla="*/ 221672 h 443345"/>
              <a:gd name="connsiteX42" fmla="*/ 1427018 w 1704109"/>
              <a:gd name="connsiteY42" fmla="*/ 235527 h 443345"/>
              <a:gd name="connsiteX43" fmla="*/ 1468581 w 1704109"/>
              <a:gd name="connsiteY43" fmla="*/ 401781 h 443345"/>
              <a:gd name="connsiteX44" fmla="*/ 1482436 w 1704109"/>
              <a:gd name="connsiteY44" fmla="*/ 443345 h 443345"/>
              <a:gd name="connsiteX45" fmla="*/ 1593272 w 1704109"/>
              <a:gd name="connsiteY45" fmla="*/ 346363 h 443345"/>
              <a:gd name="connsiteX46" fmla="*/ 1620981 w 1704109"/>
              <a:gd name="connsiteY46" fmla="*/ 304800 h 443345"/>
              <a:gd name="connsiteX47" fmla="*/ 1648691 w 1704109"/>
              <a:gd name="connsiteY47" fmla="*/ 332509 h 443345"/>
              <a:gd name="connsiteX48" fmla="*/ 1704109 w 1704109"/>
              <a:gd name="connsiteY48" fmla="*/ 374072 h 443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704109" h="443345">
                <a:moveTo>
                  <a:pt x="0" y="332509"/>
                </a:moveTo>
                <a:cubicBezTo>
                  <a:pt x="18473" y="295563"/>
                  <a:pt x="42356" y="260859"/>
                  <a:pt x="55418" y="221672"/>
                </a:cubicBezTo>
                <a:cubicBezTo>
                  <a:pt x="60036" y="207818"/>
                  <a:pt x="62741" y="193171"/>
                  <a:pt x="69272" y="180109"/>
                </a:cubicBezTo>
                <a:cubicBezTo>
                  <a:pt x="81315" y="156023"/>
                  <a:pt x="96981" y="133927"/>
                  <a:pt x="110836" y="110836"/>
                </a:cubicBezTo>
                <a:cubicBezTo>
                  <a:pt x="120072" y="129309"/>
                  <a:pt x="132014" y="146661"/>
                  <a:pt x="138545" y="166254"/>
                </a:cubicBezTo>
                <a:cubicBezTo>
                  <a:pt x="145992" y="188594"/>
                  <a:pt x="135749" y="218876"/>
                  <a:pt x="152400" y="235527"/>
                </a:cubicBezTo>
                <a:cubicBezTo>
                  <a:pt x="162727" y="245854"/>
                  <a:pt x="159008" y="206643"/>
                  <a:pt x="166254" y="193963"/>
                </a:cubicBezTo>
                <a:cubicBezTo>
                  <a:pt x="177710" y="173914"/>
                  <a:pt x="194576" y="157462"/>
                  <a:pt x="207818" y="138545"/>
                </a:cubicBezTo>
                <a:cubicBezTo>
                  <a:pt x="226916" y="111263"/>
                  <a:pt x="263236" y="55418"/>
                  <a:pt x="263236" y="55418"/>
                </a:cubicBezTo>
                <a:cubicBezTo>
                  <a:pt x="294426" y="148982"/>
                  <a:pt x="258434" y="33810"/>
                  <a:pt x="290945" y="180109"/>
                </a:cubicBezTo>
                <a:cubicBezTo>
                  <a:pt x="294113" y="194365"/>
                  <a:pt x="300182" y="207818"/>
                  <a:pt x="304800" y="221672"/>
                </a:cubicBezTo>
                <a:cubicBezTo>
                  <a:pt x="314036" y="207818"/>
                  <a:pt x="324248" y="194566"/>
                  <a:pt x="332509" y="180109"/>
                </a:cubicBezTo>
                <a:cubicBezTo>
                  <a:pt x="342756" y="162177"/>
                  <a:pt x="348762" y="141875"/>
                  <a:pt x="360218" y="124691"/>
                </a:cubicBezTo>
                <a:cubicBezTo>
                  <a:pt x="367464" y="113822"/>
                  <a:pt x="378691" y="106218"/>
                  <a:pt x="387927" y="96981"/>
                </a:cubicBezTo>
                <a:cubicBezTo>
                  <a:pt x="392545" y="157018"/>
                  <a:pt x="392390" y="217614"/>
                  <a:pt x="401781" y="277091"/>
                </a:cubicBezTo>
                <a:cubicBezTo>
                  <a:pt x="406336" y="305942"/>
                  <a:pt x="429491" y="360218"/>
                  <a:pt x="429491" y="360218"/>
                </a:cubicBezTo>
                <a:cubicBezTo>
                  <a:pt x="443345" y="346363"/>
                  <a:pt x="460186" y="334957"/>
                  <a:pt x="471054" y="318654"/>
                </a:cubicBezTo>
                <a:cubicBezTo>
                  <a:pt x="499734" y="275634"/>
                  <a:pt x="465909" y="248591"/>
                  <a:pt x="512618" y="318654"/>
                </a:cubicBezTo>
                <a:cubicBezTo>
                  <a:pt x="540327" y="309418"/>
                  <a:pt x="586509" y="263236"/>
                  <a:pt x="595745" y="290945"/>
                </a:cubicBezTo>
                <a:lnTo>
                  <a:pt x="623454" y="374072"/>
                </a:lnTo>
                <a:cubicBezTo>
                  <a:pt x="628072" y="350981"/>
                  <a:pt x="627745" y="326318"/>
                  <a:pt x="637309" y="304800"/>
                </a:cubicBezTo>
                <a:cubicBezTo>
                  <a:pt x="646687" y="283699"/>
                  <a:pt x="667416" y="269430"/>
                  <a:pt x="678872" y="249381"/>
                </a:cubicBezTo>
                <a:cubicBezTo>
                  <a:pt x="686117" y="236701"/>
                  <a:pt x="688109" y="221672"/>
                  <a:pt x="692727" y="207818"/>
                </a:cubicBezTo>
                <a:cubicBezTo>
                  <a:pt x="692727" y="207819"/>
                  <a:pt x="711199" y="300181"/>
                  <a:pt x="748145" y="263236"/>
                </a:cubicBezTo>
                <a:cubicBezTo>
                  <a:pt x="768798" y="242583"/>
                  <a:pt x="755201" y="200762"/>
                  <a:pt x="775854" y="180109"/>
                </a:cubicBezTo>
                <a:lnTo>
                  <a:pt x="817418" y="138545"/>
                </a:lnTo>
                <a:cubicBezTo>
                  <a:pt x="826654" y="157018"/>
                  <a:pt x="838596" y="174370"/>
                  <a:pt x="845127" y="193963"/>
                </a:cubicBezTo>
                <a:cubicBezTo>
                  <a:pt x="857170" y="230091"/>
                  <a:pt x="853243" y="272144"/>
                  <a:pt x="872836" y="304800"/>
                </a:cubicBezTo>
                <a:cubicBezTo>
                  <a:pt x="880350" y="317323"/>
                  <a:pt x="880160" y="276298"/>
                  <a:pt x="886691" y="263236"/>
                </a:cubicBezTo>
                <a:cubicBezTo>
                  <a:pt x="894138" y="248343"/>
                  <a:pt x="905164" y="235527"/>
                  <a:pt x="914400" y="221672"/>
                </a:cubicBezTo>
                <a:cubicBezTo>
                  <a:pt x="932873" y="235527"/>
                  <a:pt x="958183" y="243290"/>
                  <a:pt x="969818" y="263236"/>
                </a:cubicBezTo>
                <a:cubicBezTo>
                  <a:pt x="1058995" y="416113"/>
                  <a:pt x="955485" y="369296"/>
                  <a:pt x="1052945" y="401781"/>
                </a:cubicBezTo>
                <a:cubicBezTo>
                  <a:pt x="1071418" y="374072"/>
                  <a:pt x="1087559" y="344659"/>
                  <a:pt x="1108363" y="318654"/>
                </a:cubicBezTo>
                <a:cubicBezTo>
                  <a:pt x="1126836" y="295563"/>
                  <a:pt x="1147905" y="274329"/>
                  <a:pt x="1163781" y="249381"/>
                </a:cubicBezTo>
                <a:cubicBezTo>
                  <a:pt x="1180413" y="223245"/>
                  <a:pt x="1191490" y="193963"/>
                  <a:pt x="1205345" y="166254"/>
                </a:cubicBezTo>
                <a:cubicBezTo>
                  <a:pt x="1209963" y="138545"/>
                  <a:pt x="1212387" y="110379"/>
                  <a:pt x="1219200" y="83127"/>
                </a:cubicBezTo>
                <a:cubicBezTo>
                  <a:pt x="1226284" y="54791"/>
                  <a:pt x="1246909" y="0"/>
                  <a:pt x="1246909" y="0"/>
                </a:cubicBezTo>
                <a:cubicBezTo>
                  <a:pt x="1251527" y="23091"/>
                  <a:pt x="1255052" y="46427"/>
                  <a:pt x="1260763" y="69272"/>
                </a:cubicBezTo>
                <a:cubicBezTo>
                  <a:pt x="1264305" y="83440"/>
                  <a:pt x="1271076" y="96668"/>
                  <a:pt x="1274618" y="110836"/>
                </a:cubicBezTo>
                <a:cubicBezTo>
                  <a:pt x="1280329" y="133681"/>
                  <a:pt x="1283854" y="157018"/>
                  <a:pt x="1288472" y="180109"/>
                </a:cubicBezTo>
                <a:cubicBezTo>
                  <a:pt x="1293090" y="166254"/>
                  <a:pt x="1287723" y="138545"/>
                  <a:pt x="1302327" y="138545"/>
                </a:cubicBezTo>
                <a:cubicBezTo>
                  <a:pt x="1332401" y="138545"/>
                  <a:pt x="1352793" y="209134"/>
                  <a:pt x="1371600" y="221672"/>
                </a:cubicBezTo>
                <a:cubicBezTo>
                  <a:pt x="1387443" y="232234"/>
                  <a:pt x="1408545" y="230909"/>
                  <a:pt x="1427018" y="235527"/>
                </a:cubicBezTo>
                <a:cubicBezTo>
                  <a:pt x="1445673" y="347463"/>
                  <a:pt x="1431989" y="292006"/>
                  <a:pt x="1468581" y="401781"/>
                </a:cubicBezTo>
                <a:lnTo>
                  <a:pt x="1482436" y="443345"/>
                </a:lnTo>
                <a:cubicBezTo>
                  <a:pt x="1519028" y="333568"/>
                  <a:pt x="1481335" y="365020"/>
                  <a:pt x="1593272" y="346363"/>
                </a:cubicBezTo>
                <a:cubicBezTo>
                  <a:pt x="1602508" y="332509"/>
                  <a:pt x="1604827" y="308838"/>
                  <a:pt x="1620981" y="304800"/>
                </a:cubicBezTo>
                <a:cubicBezTo>
                  <a:pt x="1633653" y="301632"/>
                  <a:pt x="1640531" y="322309"/>
                  <a:pt x="1648691" y="332509"/>
                </a:cubicBezTo>
                <a:cubicBezTo>
                  <a:pt x="1688090" y="381757"/>
                  <a:pt x="1656106" y="374072"/>
                  <a:pt x="1704109" y="374072"/>
                </a:cubicBezTo>
              </a:path>
            </a:pathLst>
          </a:cu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03746" y="2365008"/>
            <a:ext cx="1268852" cy="6741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587120" y="2427380"/>
            <a:ext cx="1117459" cy="398399"/>
          </a:xfrm>
          <a:custGeom>
            <a:avLst/>
            <a:gdLst>
              <a:gd name="connsiteX0" fmla="*/ 0 w 1593273"/>
              <a:gd name="connsiteY0" fmla="*/ 484909 h 568037"/>
              <a:gd name="connsiteX1" fmla="*/ 41564 w 1593273"/>
              <a:gd name="connsiteY1" fmla="*/ 346364 h 568037"/>
              <a:gd name="connsiteX2" fmla="*/ 69273 w 1593273"/>
              <a:gd name="connsiteY2" fmla="*/ 263237 h 568037"/>
              <a:gd name="connsiteX3" fmla="*/ 83128 w 1593273"/>
              <a:gd name="connsiteY3" fmla="*/ 221673 h 568037"/>
              <a:gd name="connsiteX4" fmla="*/ 96982 w 1593273"/>
              <a:gd name="connsiteY4" fmla="*/ 180109 h 568037"/>
              <a:gd name="connsiteX5" fmla="*/ 138546 w 1593273"/>
              <a:gd name="connsiteY5" fmla="*/ 277091 h 568037"/>
              <a:gd name="connsiteX6" fmla="*/ 152400 w 1593273"/>
              <a:gd name="connsiteY6" fmla="*/ 360219 h 568037"/>
              <a:gd name="connsiteX7" fmla="*/ 166255 w 1593273"/>
              <a:gd name="connsiteY7" fmla="*/ 401782 h 568037"/>
              <a:gd name="connsiteX8" fmla="*/ 180110 w 1593273"/>
              <a:gd name="connsiteY8" fmla="*/ 457200 h 568037"/>
              <a:gd name="connsiteX9" fmla="*/ 207819 w 1593273"/>
              <a:gd name="connsiteY9" fmla="*/ 374073 h 568037"/>
              <a:gd name="connsiteX10" fmla="*/ 277091 w 1593273"/>
              <a:gd name="connsiteY10" fmla="*/ 221673 h 568037"/>
              <a:gd name="connsiteX11" fmla="*/ 318655 w 1593273"/>
              <a:gd name="connsiteY11" fmla="*/ 249382 h 568037"/>
              <a:gd name="connsiteX12" fmla="*/ 374073 w 1593273"/>
              <a:gd name="connsiteY12" fmla="*/ 235528 h 568037"/>
              <a:gd name="connsiteX13" fmla="*/ 387928 w 1593273"/>
              <a:gd name="connsiteY13" fmla="*/ 290946 h 568037"/>
              <a:gd name="connsiteX14" fmla="*/ 415637 w 1593273"/>
              <a:gd name="connsiteY14" fmla="*/ 374073 h 568037"/>
              <a:gd name="connsiteX15" fmla="*/ 429491 w 1593273"/>
              <a:gd name="connsiteY15" fmla="*/ 484909 h 568037"/>
              <a:gd name="connsiteX16" fmla="*/ 457200 w 1593273"/>
              <a:gd name="connsiteY16" fmla="*/ 568037 h 568037"/>
              <a:gd name="connsiteX17" fmla="*/ 471055 w 1593273"/>
              <a:gd name="connsiteY17" fmla="*/ 498764 h 568037"/>
              <a:gd name="connsiteX18" fmla="*/ 498764 w 1593273"/>
              <a:gd name="connsiteY18" fmla="*/ 457200 h 568037"/>
              <a:gd name="connsiteX19" fmla="*/ 526473 w 1593273"/>
              <a:gd name="connsiteY19" fmla="*/ 318655 h 568037"/>
              <a:gd name="connsiteX20" fmla="*/ 595746 w 1593273"/>
              <a:gd name="connsiteY20" fmla="*/ 193964 h 568037"/>
              <a:gd name="connsiteX21" fmla="*/ 637310 w 1593273"/>
              <a:gd name="connsiteY21" fmla="*/ 83128 h 568037"/>
              <a:gd name="connsiteX22" fmla="*/ 665019 w 1593273"/>
              <a:gd name="connsiteY22" fmla="*/ 0 h 568037"/>
              <a:gd name="connsiteX23" fmla="*/ 692728 w 1593273"/>
              <a:gd name="connsiteY23" fmla="*/ 55419 h 568037"/>
              <a:gd name="connsiteX24" fmla="*/ 720437 w 1593273"/>
              <a:gd name="connsiteY24" fmla="*/ 387928 h 568037"/>
              <a:gd name="connsiteX25" fmla="*/ 734291 w 1593273"/>
              <a:gd name="connsiteY25" fmla="*/ 457200 h 568037"/>
              <a:gd name="connsiteX26" fmla="*/ 762000 w 1593273"/>
              <a:gd name="connsiteY26" fmla="*/ 387928 h 568037"/>
              <a:gd name="connsiteX27" fmla="*/ 775855 w 1593273"/>
              <a:gd name="connsiteY27" fmla="*/ 318655 h 568037"/>
              <a:gd name="connsiteX28" fmla="*/ 789710 w 1593273"/>
              <a:gd name="connsiteY28" fmla="*/ 277091 h 568037"/>
              <a:gd name="connsiteX29" fmla="*/ 845128 w 1593273"/>
              <a:gd name="connsiteY29" fmla="*/ 304800 h 568037"/>
              <a:gd name="connsiteX30" fmla="*/ 886691 w 1593273"/>
              <a:gd name="connsiteY30" fmla="*/ 277091 h 568037"/>
              <a:gd name="connsiteX31" fmla="*/ 900546 w 1593273"/>
              <a:gd name="connsiteY31" fmla="*/ 512619 h 568037"/>
              <a:gd name="connsiteX32" fmla="*/ 928255 w 1593273"/>
              <a:gd name="connsiteY32" fmla="*/ 443346 h 568037"/>
              <a:gd name="connsiteX33" fmla="*/ 969819 w 1593273"/>
              <a:gd name="connsiteY33" fmla="*/ 332509 h 568037"/>
              <a:gd name="connsiteX34" fmla="*/ 1039091 w 1593273"/>
              <a:gd name="connsiteY34" fmla="*/ 180109 h 568037"/>
              <a:gd name="connsiteX35" fmla="*/ 1052946 w 1593273"/>
              <a:gd name="connsiteY35" fmla="*/ 221673 h 568037"/>
              <a:gd name="connsiteX36" fmla="*/ 1066800 w 1593273"/>
              <a:gd name="connsiteY36" fmla="*/ 304800 h 568037"/>
              <a:gd name="connsiteX37" fmla="*/ 1094510 w 1593273"/>
              <a:gd name="connsiteY37" fmla="*/ 263237 h 568037"/>
              <a:gd name="connsiteX38" fmla="*/ 1191491 w 1593273"/>
              <a:gd name="connsiteY38" fmla="*/ 235528 h 568037"/>
              <a:gd name="connsiteX39" fmla="*/ 1205346 w 1593273"/>
              <a:gd name="connsiteY39" fmla="*/ 304800 h 568037"/>
              <a:gd name="connsiteX40" fmla="*/ 1233055 w 1593273"/>
              <a:gd name="connsiteY40" fmla="*/ 263237 h 568037"/>
              <a:gd name="connsiteX41" fmla="*/ 1246910 w 1593273"/>
              <a:gd name="connsiteY41" fmla="*/ 304800 h 568037"/>
              <a:gd name="connsiteX42" fmla="*/ 1274619 w 1593273"/>
              <a:gd name="connsiteY42" fmla="*/ 346364 h 568037"/>
              <a:gd name="connsiteX43" fmla="*/ 1302328 w 1593273"/>
              <a:gd name="connsiteY43" fmla="*/ 401782 h 568037"/>
              <a:gd name="connsiteX44" fmla="*/ 1343891 w 1593273"/>
              <a:gd name="connsiteY44" fmla="*/ 374073 h 568037"/>
              <a:gd name="connsiteX45" fmla="*/ 1357746 w 1593273"/>
              <a:gd name="connsiteY45" fmla="*/ 332509 h 568037"/>
              <a:gd name="connsiteX46" fmla="*/ 1385455 w 1593273"/>
              <a:gd name="connsiteY46" fmla="*/ 290946 h 568037"/>
              <a:gd name="connsiteX47" fmla="*/ 1399310 w 1593273"/>
              <a:gd name="connsiteY47" fmla="*/ 235528 h 568037"/>
              <a:gd name="connsiteX48" fmla="*/ 1427019 w 1593273"/>
              <a:gd name="connsiteY48" fmla="*/ 193964 h 568037"/>
              <a:gd name="connsiteX49" fmla="*/ 1454728 w 1593273"/>
              <a:gd name="connsiteY49" fmla="*/ 249382 h 568037"/>
              <a:gd name="connsiteX50" fmla="*/ 1468582 w 1593273"/>
              <a:gd name="connsiteY50" fmla="*/ 304800 h 568037"/>
              <a:gd name="connsiteX51" fmla="*/ 1510146 w 1593273"/>
              <a:gd name="connsiteY51" fmla="*/ 277091 h 568037"/>
              <a:gd name="connsiteX52" fmla="*/ 1537855 w 1593273"/>
              <a:gd name="connsiteY52" fmla="*/ 360219 h 568037"/>
              <a:gd name="connsiteX53" fmla="*/ 1593273 w 1593273"/>
              <a:gd name="connsiteY53" fmla="*/ 415637 h 568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593273" h="568037">
                <a:moveTo>
                  <a:pt x="0" y="484909"/>
                </a:moveTo>
                <a:cubicBezTo>
                  <a:pt x="53604" y="404507"/>
                  <a:pt x="10099" y="482712"/>
                  <a:pt x="41564" y="346364"/>
                </a:cubicBezTo>
                <a:cubicBezTo>
                  <a:pt x="48132" y="317904"/>
                  <a:pt x="60037" y="290946"/>
                  <a:pt x="69273" y="263237"/>
                </a:cubicBezTo>
                <a:lnTo>
                  <a:pt x="83128" y="221673"/>
                </a:lnTo>
                <a:lnTo>
                  <a:pt x="96982" y="180109"/>
                </a:lnTo>
                <a:cubicBezTo>
                  <a:pt x="113921" y="213988"/>
                  <a:pt x="130393" y="240402"/>
                  <a:pt x="138546" y="277091"/>
                </a:cubicBezTo>
                <a:cubicBezTo>
                  <a:pt x="144640" y="304514"/>
                  <a:pt x="146306" y="332796"/>
                  <a:pt x="152400" y="360219"/>
                </a:cubicBezTo>
                <a:cubicBezTo>
                  <a:pt x="155568" y="374475"/>
                  <a:pt x="162243" y="387740"/>
                  <a:pt x="166255" y="401782"/>
                </a:cubicBezTo>
                <a:cubicBezTo>
                  <a:pt x="171486" y="420091"/>
                  <a:pt x="175492" y="438727"/>
                  <a:pt x="180110" y="457200"/>
                </a:cubicBezTo>
                <a:cubicBezTo>
                  <a:pt x="189346" y="429491"/>
                  <a:pt x="196313" y="400919"/>
                  <a:pt x="207819" y="374073"/>
                </a:cubicBezTo>
                <a:cubicBezTo>
                  <a:pt x="300736" y="157267"/>
                  <a:pt x="239227" y="335272"/>
                  <a:pt x="277091" y="221673"/>
                </a:cubicBezTo>
                <a:cubicBezTo>
                  <a:pt x="290946" y="230909"/>
                  <a:pt x="303195" y="255566"/>
                  <a:pt x="318655" y="249382"/>
                </a:cubicBezTo>
                <a:cubicBezTo>
                  <a:pt x="383415" y="223478"/>
                  <a:pt x="311040" y="140977"/>
                  <a:pt x="374073" y="235528"/>
                </a:cubicBezTo>
                <a:cubicBezTo>
                  <a:pt x="378691" y="254001"/>
                  <a:pt x="382456" y="272708"/>
                  <a:pt x="387928" y="290946"/>
                </a:cubicBezTo>
                <a:cubicBezTo>
                  <a:pt x="396321" y="318922"/>
                  <a:pt x="415637" y="374073"/>
                  <a:pt x="415637" y="374073"/>
                </a:cubicBezTo>
                <a:cubicBezTo>
                  <a:pt x="420255" y="411018"/>
                  <a:pt x="421690" y="448503"/>
                  <a:pt x="429491" y="484909"/>
                </a:cubicBezTo>
                <a:cubicBezTo>
                  <a:pt x="435611" y="513469"/>
                  <a:pt x="457200" y="568037"/>
                  <a:pt x="457200" y="568037"/>
                </a:cubicBezTo>
                <a:cubicBezTo>
                  <a:pt x="461818" y="544946"/>
                  <a:pt x="462787" y="520813"/>
                  <a:pt x="471055" y="498764"/>
                </a:cubicBezTo>
                <a:cubicBezTo>
                  <a:pt x="476902" y="483173"/>
                  <a:pt x="493979" y="473149"/>
                  <a:pt x="498764" y="457200"/>
                </a:cubicBezTo>
                <a:cubicBezTo>
                  <a:pt x="510434" y="418300"/>
                  <a:pt x="504194" y="358758"/>
                  <a:pt x="526473" y="318655"/>
                </a:cubicBezTo>
                <a:cubicBezTo>
                  <a:pt x="584844" y="213587"/>
                  <a:pt x="573617" y="271414"/>
                  <a:pt x="595746" y="193964"/>
                </a:cubicBezTo>
                <a:cubicBezTo>
                  <a:pt x="640742" y="36476"/>
                  <a:pt x="572739" y="244555"/>
                  <a:pt x="637310" y="83128"/>
                </a:cubicBezTo>
                <a:cubicBezTo>
                  <a:pt x="648158" y="56009"/>
                  <a:pt x="665019" y="0"/>
                  <a:pt x="665019" y="0"/>
                </a:cubicBezTo>
                <a:cubicBezTo>
                  <a:pt x="674255" y="18473"/>
                  <a:pt x="686197" y="35825"/>
                  <a:pt x="692728" y="55419"/>
                </a:cubicBezTo>
                <a:cubicBezTo>
                  <a:pt x="720051" y="137390"/>
                  <a:pt x="719384" y="375294"/>
                  <a:pt x="720437" y="387928"/>
                </a:cubicBezTo>
                <a:cubicBezTo>
                  <a:pt x="722393" y="411395"/>
                  <a:pt x="729673" y="434109"/>
                  <a:pt x="734291" y="457200"/>
                </a:cubicBezTo>
                <a:cubicBezTo>
                  <a:pt x="743527" y="434109"/>
                  <a:pt x="754854" y="411749"/>
                  <a:pt x="762000" y="387928"/>
                </a:cubicBezTo>
                <a:cubicBezTo>
                  <a:pt x="768767" y="365373"/>
                  <a:pt x="770144" y="341500"/>
                  <a:pt x="775855" y="318655"/>
                </a:cubicBezTo>
                <a:cubicBezTo>
                  <a:pt x="779397" y="304487"/>
                  <a:pt x="785092" y="290946"/>
                  <a:pt x="789710" y="277091"/>
                </a:cubicBezTo>
                <a:cubicBezTo>
                  <a:pt x="808183" y="286327"/>
                  <a:pt x="824475" y="304800"/>
                  <a:pt x="845128" y="304800"/>
                </a:cubicBezTo>
                <a:cubicBezTo>
                  <a:pt x="861779" y="304800"/>
                  <a:pt x="882401" y="261002"/>
                  <a:pt x="886691" y="277091"/>
                </a:cubicBezTo>
                <a:cubicBezTo>
                  <a:pt x="906955" y="353081"/>
                  <a:pt x="895928" y="434110"/>
                  <a:pt x="900546" y="512619"/>
                </a:cubicBezTo>
                <a:cubicBezTo>
                  <a:pt x="909782" y="489528"/>
                  <a:pt x="919523" y="466632"/>
                  <a:pt x="928255" y="443346"/>
                </a:cubicBezTo>
                <a:cubicBezTo>
                  <a:pt x="951480" y="381412"/>
                  <a:pt x="934122" y="409852"/>
                  <a:pt x="969819" y="332509"/>
                </a:cubicBezTo>
                <a:cubicBezTo>
                  <a:pt x="1044156" y="171444"/>
                  <a:pt x="1007795" y="274000"/>
                  <a:pt x="1039091" y="180109"/>
                </a:cubicBezTo>
                <a:cubicBezTo>
                  <a:pt x="1043709" y="193964"/>
                  <a:pt x="1049778" y="207417"/>
                  <a:pt x="1052946" y="221673"/>
                </a:cubicBezTo>
                <a:cubicBezTo>
                  <a:pt x="1059040" y="249095"/>
                  <a:pt x="1046937" y="284937"/>
                  <a:pt x="1066800" y="304800"/>
                </a:cubicBezTo>
                <a:cubicBezTo>
                  <a:pt x="1078574" y="316574"/>
                  <a:pt x="1085273" y="277091"/>
                  <a:pt x="1094510" y="263237"/>
                </a:cubicBezTo>
                <a:cubicBezTo>
                  <a:pt x="1108170" y="222254"/>
                  <a:pt x="1111417" y="166894"/>
                  <a:pt x="1191491" y="235528"/>
                </a:cubicBezTo>
                <a:cubicBezTo>
                  <a:pt x="1209370" y="250853"/>
                  <a:pt x="1200728" y="281709"/>
                  <a:pt x="1205346" y="304800"/>
                </a:cubicBezTo>
                <a:cubicBezTo>
                  <a:pt x="1214582" y="290946"/>
                  <a:pt x="1216404" y="263237"/>
                  <a:pt x="1233055" y="263237"/>
                </a:cubicBezTo>
                <a:cubicBezTo>
                  <a:pt x="1247659" y="263237"/>
                  <a:pt x="1240379" y="291738"/>
                  <a:pt x="1246910" y="304800"/>
                </a:cubicBezTo>
                <a:cubicBezTo>
                  <a:pt x="1254357" y="319693"/>
                  <a:pt x="1266358" y="331907"/>
                  <a:pt x="1274619" y="346364"/>
                </a:cubicBezTo>
                <a:cubicBezTo>
                  <a:pt x="1284866" y="364296"/>
                  <a:pt x="1293092" y="383309"/>
                  <a:pt x="1302328" y="401782"/>
                </a:cubicBezTo>
                <a:cubicBezTo>
                  <a:pt x="1316182" y="392546"/>
                  <a:pt x="1333489" y="387075"/>
                  <a:pt x="1343891" y="374073"/>
                </a:cubicBezTo>
                <a:cubicBezTo>
                  <a:pt x="1353014" y="362669"/>
                  <a:pt x="1351215" y="345571"/>
                  <a:pt x="1357746" y="332509"/>
                </a:cubicBezTo>
                <a:cubicBezTo>
                  <a:pt x="1365193" y="317616"/>
                  <a:pt x="1376219" y="304800"/>
                  <a:pt x="1385455" y="290946"/>
                </a:cubicBezTo>
                <a:cubicBezTo>
                  <a:pt x="1390073" y="272473"/>
                  <a:pt x="1391809" y="253030"/>
                  <a:pt x="1399310" y="235528"/>
                </a:cubicBezTo>
                <a:cubicBezTo>
                  <a:pt x="1405869" y="220223"/>
                  <a:pt x="1410865" y="189926"/>
                  <a:pt x="1427019" y="193964"/>
                </a:cubicBezTo>
                <a:cubicBezTo>
                  <a:pt x="1447055" y="198973"/>
                  <a:pt x="1445492" y="230909"/>
                  <a:pt x="1454728" y="249382"/>
                </a:cubicBezTo>
                <a:cubicBezTo>
                  <a:pt x="1459346" y="267855"/>
                  <a:pt x="1451551" y="296285"/>
                  <a:pt x="1468582" y="304800"/>
                </a:cubicBezTo>
                <a:cubicBezTo>
                  <a:pt x="1483475" y="312247"/>
                  <a:pt x="1497144" y="266689"/>
                  <a:pt x="1510146" y="277091"/>
                </a:cubicBezTo>
                <a:cubicBezTo>
                  <a:pt x="1532954" y="295337"/>
                  <a:pt x="1513552" y="344017"/>
                  <a:pt x="1537855" y="360219"/>
                </a:cubicBezTo>
                <a:cubicBezTo>
                  <a:pt x="1588011" y="393656"/>
                  <a:pt x="1571973" y="373035"/>
                  <a:pt x="1593273" y="415637"/>
                </a:cubicBezTo>
              </a:path>
            </a:pathLst>
          </a:cu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1910080" y="794411"/>
            <a:ext cx="2133600" cy="126937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2824480" y="3039147"/>
            <a:ext cx="76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inputs</a:t>
            </a:r>
            <a:endParaRPr lang="en-US" i="1" dirty="0"/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944799" y="755580"/>
            <a:ext cx="216726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en-US" sz="2000" dirty="0">
                <a:latin typeface="Calibri" pitchFamily="34" charset="0"/>
              </a:rPr>
              <a:t> </a:t>
            </a:r>
            <a:r>
              <a:rPr lang="en-US" altLang="en-US" sz="2000" dirty="0" smtClean="0">
                <a:latin typeface="Calibri" pitchFamily="34" charset="0"/>
              </a:rPr>
              <a:t>natural flow (Q), </a:t>
            </a:r>
          </a:p>
          <a:p>
            <a:pPr algn="ctr" eaLnBrk="1" hangingPunct="1"/>
            <a:r>
              <a:rPr lang="en-US" altLang="en-US" sz="2000" dirty="0" smtClean="0">
                <a:latin typeface="Calibri" pitchFamily="34" charset="0"/>
              </a:rPr>
              <a:t>sediment (Q</a:t>
            </a:r>
            <a:r>
              <a:rPr lang="en-US" altLang="en-US" sz="2000" baseline="-25000" dirty="0" smtClean="0">
                <a:latin typeface="Calibri" pitchFamily="34" charset="0"/>
              </a:rPr>
              <a:t>s</a:t>
            </a:r>
            <a:r>
              <a:rPr lang="en-US" altLang="en-US" sz="2000" dirty="0" smtClean="0">
                <a:latin typeface="Calibri" pitchFamily="34" charset="0"/>
              </a:rPr>
              <a:t>)</a:t>
            </a:r>
          </a:p>
          <a:p>
            <a:pPr algn="ctr" eaLnBrk="1" hangingPunct="1"/>
            <a:r>
              <a:rPr lang="en-US" altLang="en-US" sz="2000" dirty="0" smtClean="0">
                <a:latin typeface="Calibri" pitchFamily="34" charset="0"/>
              </a:rPr>
              <a:t>&amp; large wood (LW) </a:t>
            </a:r>
          </a:p>
          <a:p>
            <a:pPr algn="ctr" eaLnBrk="1" hangingPunct="1"/>
            <a:r>
              <a:rPr lang="en-US" altLang="en-US" sz="2000" dirty="0" smtClean="0">
                <a:latin typeface="Calibri" pitchFamily="34" charset="0"/>
              </a:rPr>
              <a:t>regimes</a:t>
            </a:r>
            <a:endParaRPr lang="en-US" altLang="en-US" sz="2000" dirty="0">
              <a:latin typeface="Calibri" pitchFamily="34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19422" y="809762"/>
            <a:ext cx="392112" cy="4619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dirty="0">
                <a:latin typeface="+mn-lt"/>
              </a:rPr>
              <a:t>Q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0640" y="1605429"/>
            <a:ext cx="471487" cy="4619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dirty="0">
                <a:latin typeface="+mn-lt"/>
              </a:rPr>
              <a:t>Q</a:t>
            </a:r>
            <a:r>
              <a:rPr lang="en-US" altLang="en-US" baseline="-25000" dirty="0">
                <a:latin typeface="+mn-lt"/>
              </a:rPr>
              <a:t>s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-22075" y="2427171"/>
            <a:ext cx="570862" cy="46166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dirty="0" smtClean="0">
                <a:latin typeface="+mn-lt"/>
              </a:rPr>
              <a:t>LW</a:t>
            </a:r>
            <a:endParaRPr lang="en-US" altLang="en-US" dirty="0">
              <a:latin typeface="+mn-lt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53677" y="3017430"/>
            <a:ext cx="663964" cy="400110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2000" dirty="0">
                <a:latin typeface="+mn-lt"/>
              </a:rPr>
              <a:t>time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/>
          <a:srcRect l="26695" b="20621"/>
          <a:stretch>
            <a:fillRect/>
          </a:stretch>
        </p:blipFill>
        <p:spPr bwMode="auto">
          <a:xfrm>
            <a:off x="6976490" y="1066253"/>
            <a:ext cx="2006797" cy="1627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Rounded Rectangle 35"/>
          <p:cNvSpPr/>
          <p:nvPr/>
        </p:nvSpPr>
        <p:spPr>
          <a:xfrm>
            <a:off x="5770880" y="1179867"/>
            <a:ext cx="1097280" cy="155448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5757519" y="1227115"/>
            <a:ext cx="1089978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en-US" sz="1800" dirty="0" smtClean="0">
                <a:latin typeface="Calibri" pitchFamily="34" charset="0"/>
              </a:rPr>
              <a:t>valley</a:t>
            </a:r>
            <a:endParaRPr lang="en-US" altLang="en-US" sz="1800" dirty="0">
              <a:latin typeface="Calibri" pitchFamily="34" charset="0"/>
            </a:endParaRPr>
          </a:p>
          <a:p>
            <a:pPr algn="ctr" eaLnBrk="1" hangingPunct="1"/>
            <a:r>
              <a:rPr lang="en-US" altLang="en-US" dirty="0" smtClean="0">
                <a:latin typeface="Calibri" pitchFamily="34" charset="0"/>
              </a:rPr>
              <a:t>g</a:t>
            </a:r>
            <a:r>
              <a:rPr lang="en-US" altLang="en-US" sz="1800" dirty="0" smtClean="0">
                <a:latin typeface="Calibri" pitchFamily="34" charset="0"/>
              </a:rPr>
              <a:t>eometry</a:t>
            </a:r>
          </a:p>
          <a:p>
            <a:pPr algn="ctr" eaLnBrk="1" hangingPunct="1"/>
            <a:r>
              <a:rPr lang="en-US" altLang="en-US" dirty="0" smtClean="0">
                <a:latin typeface="Calibri" pitchFamily="34" charset="0"/>
              </a:rPr>
              <a:t>&amp; </a:t>
            </a:r>
          </a:p>
          <a:p>
            <a:pPr algn="ctr" eaLnBrk="1" hangingPunct="1"/>
            <a:r>
              <a:rPr lang="en-US" altLang="en-US" dirty="0">
                <a:latin typeface="Calibri" pitchFamily="34" charset="0"/>
              </a:rPr>
              <a:t>h</a:t>
            </a:r>
            <a:r>
              <a:rPr lang="en-US" altLang="en-US" sz="1800" dirty="0" smtClean="0">
                <a:latin typeface="Calibri" pitchFamily="34" charset="0"/>
              </a:rPr>
              <a:t>uman </a:t>
            </a:r>
          </a:p>
          <a:p>
            <a:pPr algn="ctr" eaLnBrk="1" hangingPunct="1"/>
            <a:r>
              <a:rPr lang="en-US" altLang="en-US" dirty="0" smtClean="0">
                <a:latin typeface="Calibri" pitchFamily="34" charset="0"/>
              </a:rPr>
              <a:t>influence</a:t>
            </a:r>
            <a:endParaRPr lang="en-US" altLang="en-US" sz="1800" dirty="0">
              <a:latin typeface="Calibri" pitchFamily="34" charset="0"/>
            </a:endParaRPr>
          </a:p>
        </p:txBody>
      </p:sp>
      <p:pic>
        <p:nvPicPr>
          <p:cNvPr id="9" name="Picture 6" descr="ew9[1]"/>
          <p:cNvPicPr>
            <a:picLocks noChangeAspect="1" noChangeArrowheads="1"/>
          </p:cNvPicPr>
          <p:nvPr/>
        </p:nvPicPr>
        <p:blipFill>
          <a:blip r:embed="rId9" cstate="print">
            <a:lum bright="8000"/>
          </a:blip>
          <a:srcRect l="5435" t="7417" r="1086" b="742"/>
          <a:stretch>
            <a:fillRect/>
          </a:stretch>
        </p:blipFill>
        <p:spPr bwMode="auto">
          <a:xfrm>
            <a:off x="4337504" y="996980"/>
            <a:ext cx="1264872" cy="1822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32"/>
          <p:cNvSpPr txBox="1"/>
          <p:nvPr/>
        </p:nvSpPr>
        <p:spPr>
          <a:xfrm>
            <a:off x="4464931" y="3065719"/>
            <a:ext cx="4402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</a:t>
            </a:r>
            <a:r>
              <a:rPr lang="en-US" i="1" dirty="0" smtClean="0"/>
              <a:t>patial limits on heterogeneity &amp; connectivity</a:t>
            </a:r>
            <a:endParaRPr lang="en-US" i="1" dirty="0"/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500611" y="5022376"/>
            <a:ext cx="7469682" cy="4059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760" y="5594554"/>
            <a:ext cx="1584960" cy="1188720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0" y="0"/>
            <a:ext cx="3165987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 smtClean="0"/>
              <a:t>Valley Context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20" grpId="0"/>
      <p:bldP spid="30" grpId="0" animBg="1"/>
      <p:bldP spid="31" grpId="0" animBg="1"/>
      <p:bldP spid="37" grpId="0" animBg="1"/>
      <p:bldP spid="38" grpId="0" animBg="1"/>
      <p:bldP spid="39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9" grpId="0" animBg="1"/>
      <p:bldP spid="32" grpId="0"/>
      <p:bldP spid="28" grpId="0"/>
      <p:bldP spid="4" grpId="0"/>
      <p:bldP spid="5" grpId="0"/>
      <p:bldP spid="11" grpId="0"/>
      <p:bldP spid="12" grpId="0"/>
      <p:bldP spid="36" grpId="0" animBg="1"/>
      <p:bldP spid="35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0721" y="379804"/>
            <a:ext cx="8168186" cy="138499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 smtClean="0"/>
              <a:t>A natural sediment regime = conditions prior to construction of dams &amp; intensive human disturbance of topography &amp; land cover 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373771" y="2785556"/>
            <a:ext cx="8168186" cy="224676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/>
              <a:t>F</a:t>
            </a:r>
            <a:r>
              <a:rPr lang="en-US" sz="2800" dirty="0" smtClean="0"/>
              <a:t>undamental benchmark for a natural sediment regime: </a:t>
            </a:r>
          </a:p>
          <a:p>
            <a:r>
              <a:rPr lang="en-US" sz="2800" dirty="0" smtClean="0"/>
              <a:t>patterns of ecosystem organization &amp; adaptations of riverine species reflect the spatial pattern &amp; temporal variability of interacting water &amp; sediment regimes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4840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1300</Words>
  <Application>Microsoft Office PowerPoint</Application>
  <PresentationFormat>On-screen Show (4:3)</PresentationFormat>
  <Paragraphs>243</Paragraphs>
  <Slides>26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Ellen Wohl</dc:creator>
  <cp:lastModifiedBy>Eccli Massimo</cp:lastModifiedBy>
  <cp:revision>58</cp:revision>
  <dcterms:created xsi:type="dcterms:W3CDTF">2017-11-02T20:13:33Z</dcterms:created>
  <dcterms:modified xsi:type="dcterms:W3CDTF">2018-11-13T16:06:23Z</dcterms:modified>
</cp:coreProperties>
</file>